
<file path=[Content_Types].xml><?xml version="1.0" encoding="utf-8"?>
<Types xmlns="http://schemas.openxmlformats.org/package/2006/content-types">
  <Default Extension="emf" ContentType="image/x-emf"/>
  <Default Extension="gif" ContentType="image/gi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2" r:id="rId1"/>
    <p:sldMasterId id="2147483884" r:id="rId2"/>
  </p:sldMasterIdLst>
  <p:notesMasterIdLst>
    <p:notesMasterId r:id="rId100"/>
  </p:notesMasterIdLst>
  <p:handoutMasterIdLst>
    <p:handoutMasterId r:id="rId101"/>
  </p:handoutMasterIdLst>
  <p:sldIdLst>
    <p:sldId id="371" r:id="rId3"/>
    <p:sldId id="374" r:id="rId4"/>
    <p:sldId id="377" r:id="rId5"/>
    <p:sldId id="378" r:id="rId6"/>
    <p:sldId id="393" r:id="rId7"/>
    <p:sldId id="394" r:id="rId8"/>
    <p:sldId id="395" r:id="rId9"/>
    <p:sldId id="398" r:id="rId10"/>
    <p:sldId id="396" r:id="rId11"/>
    <p:sldId id="397" r:id="rId12"/>
    <p:sldId id="399" r:id="rId13"/>
    <p:sldId id="401" r:id="rId14"/>
    <p:sldId id="400" r:id="rId15"/>
    <p:sldId id="402" r:id="rId16"/>
    <p:sldId id="403" r:id="rId17"/>
    <p:sldId id="460" r:id="rId18"/>
    <p:sldId id="405" r:id="rId19"/>
    <p:sldId id="404" r:id="rId20"/>
    <p:sldId id="406" r:id="rId21"/>
    <p:sldId id="379" r:id="rId22"/>
    <p:sldId id="407" r:id="rId23"/>
    <p:sldId id="412" r:id="rId24"/>
    <p:sldId id="408" r:id="rId25"/>
    <p:sldId id="414" r:id="rId26"/>
    <p:sldId id="415" r:id="rId27"/>
    <p:sldId id="457" r:id="rId28"/>
    <p:sldId id="413" r:id="rId29"/>
    <p:sldId id="473" r:id="rId30"/>
    <p:sldId id="455" r:id="rId31"/>
    <p:sldId id="456" r:id="rId32"/>
    <p:sldId id="410" r:id="rId33"/>
    <p:sldId id="411" r:id="rId34"/>
    <p:sldId id="417" r:id="rId35"/>
    <p:sldId id="409" r:id="rId36"/>
    <p:sldId id="454" r:id="rId37"/>
    <p:sldId id="380" r:id="rId38"/>
    <p:sldId id="418" r:id="rId39"/>
    <p:sldId id="419" r:id="rId40"/>
    <p:sldId id="381" r:id="rId41"/>
    <p:sldId id="420" r:id="rId42"/>
    <p:sldId id="474" r:id="rId43"/>
    <p:sldId id="422" r:id="rId44"/>
    <p:sldId id="423" r:id="rId45"/>
    <p:sldId id="421" r:id="rId46"/>
    <p:sldId id="382" r:id="rId47"/>
    <p:sldId id="425" r:id="rId48"/>
    <p:sldId id="429" r:id="rId49"/>
    <p:sldId id="426" r:id="rId50"/>
    <p:sldId id="428" r:id="rId51"/>
    <p:sldId id="383" r:id="rId52"/>
    <p:sldId id="430" r:id="rId53"/>
    <p:sldId id="384" r:id="rId54"/>
    <p:sldId id="458" r:id="rId55"/>
    <p:sldId id="459" r:id="rId56"/>
    <p:sldId id="431" r:id="rId57"/>
    <p:sldId id="432" r:id="rId58"/>
    <p:sldId id="435" r:id="rId59"/>
    <p:sldId id="434" r:id="rId60"/>
    <p:sldId id="385" r:id="rId61"/>
    <p:sldId id="437" r:id="rId62"/>
    <p:sldId id="438" r:id="rId63"/>
    <p:sldId id="439" r:id="rId64"/>
    <p:sldId id="440" r:id="rId65"/>
    <p:sldId id="386" r:id="rId66"/>
    <p:sldId id="436" r:id="rId67"/>
    <p:sldId id="469" r:id="rId68"/>
    <p:sldId id="470" r:id="rId69"/>
    <p:sldId id="471" r:id="rId70"/>
    <p:sldId id="441" r:id="rId71"/>
    <p:sldId id="442" r:id="rId72"/>
    <p:sldId id="443" r:id="rId73"/>
    <p:sldId id="476" r:id="rId74"/>
    <p:sldId id="477" r:id="rId75"/>
    <p:sldId id="387" r:id="rId76"/>
    <p:sldId id="478" r:id="rId77"/>
    <p:sldId id="444" r:id="rId78"/>
    <p:sldId id="445" r:id="rId79"/>
    <p:sldId id="388" r:id="rId80"/>
    <p:sldId id="446" r:id="rId81"/>
    <p:sldId id="447" r:id="rId82"/>
    <p:sldId id="448" r:id="rId83"/>
    <p:sldId id="389" r:id="rId84"/>
    <p:sldId id="449" r:id="rId85"/>
    <p:sldId id="453" r:id="rId86"/>
    <p:sldId id="450" r:id="rId87"/>
    <p:sldId id="463" r:id="rId88"/>
    <p:sldId id="465" r:id="rId89"/>
    <p:sldId id="466" r:id="rId90"/>
    <p:sldId id="467" r:id="rId91"/>
    <p:sldId id="464" r:id="rId92"/>
    <p:sldId id="482" r:id="rId93"/>
    <p:sldId id="468" r:id="rId94"/>
    <p:sldId id="392" r:id="rId95"/>
    <p:sldId id="480" r:id="rId96"/>
    <p:sldId id="481" r:id="rId97"/>
    <p:sldId id="484" r:id="rId98"/>
    <p:sldId id="376"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3552">
          <p15:clr>
            <a:srgbClr val="A4A3A4"/>
          </p15:clr>
        </p15:guide>
        <p15:guide id="2" pos="18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FF"/>
    <a:srgbClr val="5D7E9D"/>
    <a:srgbClr val="000000"/>
    <a:srgbClr val="F2FDF7"/>
    <a:srgbClr val="800040"/>
    <a:srgbClr val="FF0080"/>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77793" autoAdjust="0"/>
  </p:normalViewPr>
  <p:slideViewPr>
    <p:cSldViewPr snapToObjects="1">
      <p:cViewPr varScale="1">
        <p:scale>
          <a:sx n="46" d="100"/>
          <a:sy n="46" d="100"/>
        </p:scale>
        <p:origin x="1740" y="36"/>
      </p:cViewPr>
      <p:guideLst>
        <p:guide orient="horz" pos="3552"/>
        <p:guide pos="18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presProps" Target="pres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105"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25603"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5604"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25605"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47C2F02C-0B8F-4180-87BF-88641DD7E8C0}" type="slidenum">
              <a:rPr lang="en-US"/>
              <a:pPr>
                <a:defRPr/>
              </a:pPr>
              <a:t>‹#›</a:t>
            </a:fld>
            <a:endParaRPr lang="en-US"/>
          </a:p>
        </p:txBody>
      </p:sp>
    </p:spTree>
    <p:extLst>
      <p:ext uri="{BB962C8B-B14F-4D97-AF65-F5344CB8AC3E}">
        <p14:creationId xmlns:p14="http://schemas.microsoft.com/office/powerpoint/2010/main" val="16654334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1-02-06T15:52:12.680"/>
    </inkml:context>
    <inkml:brush xml:id="br0">
      <inkml:brushProperty name="width" value="0.05292" units="cm"/>
      <inkml:brushProperty name="height" value="0.05292" units="cm"/>
      <inkml:brushProperty name="color" value="#FF0000"/>
    </inkml:brush>
  </inkml:definitions>
  <inkml:trace contextRef="#ctx0" brushRef="#br0">15734 13617 0,'18'0'140,"0"0"-140,-1 0 16,1 0-16,-1 0 0,54 0 16,-18 0-1,35 18 1,-70-18-16,35 17 15,0 1 1,-18-18 0,18 0-1,-18 18 1,-17-18 0,17 0-1,0 0 1,-17 0-1,17 0 1,-17 0 15,-1 0-31,1 0 16,70 0 0,0 0-1,1 0 1,-19 0-1,-17 0 1,-18 17 0,-17-17-1,17 0 1,18 0 15,-17 0-15,-1 0-1,-18 0 17,1 0-17,17 0-15,-17 0 16,0 0 0,35 0-1,-1 0 1,1 0-1,-17 0 1,17 0 0,-18 0-1,0 0 1,18 0 15,-18 0-15,1 0 15,-1 0-15,0 0-1,-17 0 48,-1 0-48,1 0 1,-18-17-16,18 17 16,-1 0 46,-17-18-46,18 18-16,-18-18 15,35-17 1,-17 35 0,0 0 15,-18-17-15,17 17-1</inkml:trace>
  <inkml:trace contextRef="#ctx0" brushRef="#br0" timeOffset="1417.88">17869 13600 0,'-18'-18'63,"18"0"-48,0 1-15,0-1 16,18 0-16,17-35 16,18-35-1,0 18 1,-53 34 15,17-16-15,1-1-1,17 0 1,-35 17 0,18 19-1,-1 17 17,-17-35-17,0 17 1,0 0-16,0-17 15,0 0 1,18-1 0,0 19-1,-18-1 1,17-17 15,-17 17-15,0 1-1,0-1 1,18 0 0,-18-17-1,0 17 79,0 1-94,18-1 16,-1 0-1,-17 1 1,18-1 0,-18 1 77,18 17-77,-18-18 31</inkml:trace>
  <inkml:trace contextRef="#ctx0" brushRef="#br0" timeOffset="2090.16">18257 12559 0,'-18'0'141,"18"18"-141,-18 17 0,1-18 15,-36 1 1,0 35 0,53-35-1,-53-1 1</inkml:trace>
  <inkml:trace contextRef="#ctx0" brushRef="#br0" timeOffset="3142.3">18257 12612 0,'17'17'109,"1"1"-109,-18 17 16,18-17-16,-1 53 15,-17-36 1,18 0 0,-18 0 15,17-17-15,1 0-1</inkml:trace>
  <inkml:trace contextRef="#ctx0" brushRef="#br0" timeOffset="6234.29">15875 13688 0,'-17'0'78,"-1"0"-16,0 0-46,1 0 0,-1 0-1,1 0 17,17-18-32,0-17 15,0 17 1,0 1-1,0-36 1,0 17 0,0-17-1,0 18 1,0 18 0,0-19-1,-18 1 16,0 17-15,1 1 0,17-1 15,-18 18-31,18-35 16,-18 17 30,1 1 1,-1-1-47,0 18 16,18-18 46,0 1-46,0-1-16,0-17 16,0 17-1,0 0 17,0 1-1,0-1-16,0 1 17,0-1-17,0 0 1,0 1 0,0-1-1,0 0 1,0-17-1,0 0 1,36-1 0,-36 19-16,17-1 15,19 1 17,-19-1-32,19 18 15,16 0 16,19 0-15,-18 0 0,0 0-1,53 0 1,-1 0 0,-34 0-1,-53 0-15,35 0 16,-18 0-1,18 18 1,0-18 0,17 0-1,-52 0 1,17 0-16,18 0 16,0 17 15,53 1-16,35 35 1,88 17 0,-123-34-1,0-19 1,-53 19 0,0-36-1,-36 17 1,1-17 62,0 0-47,-1 0-31,1 18 16,0-1-1,-1-17-15,71 18 16,1-18 0,-72 18-1,19-18 1,-19 0 15,1 17 16,-1 1-16,-17 17-15,0-17-16,18-18 16,-18 35-1,0-17 1,0-1 93</inkml:trace>
  <inkml:trace contextRef="#ctx0" brushRef="#br0" timeOffset="10996.28">10989 13564 0,'18'0'16,"0"0"0,-1 0-1,54 53 1,-54-53-16,36 18 16,53-1-1,0 1 1,-18 0-1,36-18 1,-18 17 0,-1 1-1,-69 0 1,17-1 0,0-17 15,-1 0-16,1-17 1,36-1 0,16 18-1,-16 0 1,-1-18 0,-35 1-1,17-19 1,-35 19-1,1 17 1,-19 0-16,-17-18 47,18 18-47,17-17 16,-17-1-1,0 18 16,-18-18 63,17 18-78,1 0-16</inkml:trace>
  <inkml:trace contextRef="#ctx0" brushRef="#br0" timeOffset="14223.79">10954 13494 0,'0'-18'110,"-18"0"-110,-17-17 15,0 35-15,-106-53 16,-124-35 0,-70-35-1,-141-54 16,70 18-15,124 54 0,70 16-1,177 54-15,-53-18 16,17-35 0,18 35-1,-35-35 1,0-18-1,-36 0 1,1-52 0,17 34-1,36 36 1,17-18 0,35 35-1,-35-34 16,35 87-31,-17-53 16,35 19 0,0-37-1,0 1 1,0-35 0,18-36-1,-1 88 1,54-34-1,-36-1 1,36-18 0,-1 36-1,19 0 1,-36 35 0,17-18-1,1 36 1,17 0 15,-18 0-15,19-1-1,-1 19 1,18-1 0,-18-17-1,-18 35 1,36-18-1,-18 18 1,18 0 0,71 0-1,-19 0 1,-34 0 15,-71 0-31,105 0 16,1 0 15,35 0-15,-106 0-1,1 0 1,-36 0 0,52-18-1,37 1 1,16-1-1,1 0 1,-18 18 0,-53-17-1,36 17 1,105 0 0,-35 0-1,-53-18 16,0-17-15,-17 35 0,35 0-1,-89-18-15,106 1 16,-17-1 0,-18-17-1,-70 17 1,-1 0-1,-17 18 1,106-17 0,-53-1-1,-18 18 1,-17-17 0,-18 17-1,17 0 16,1 0-15,-18 0 0,-18 0-1,35 0 1,-17 0 0,71 0-1,-89 0-15,159 52 16,0 1-1,0-35 1,-123 17 0,-54-35 62,1 0-63,0 0 1,-1 0 15</inkml:trace>
  <inkml:trace contextRef="#ctx0" brushRef="#br0" timeOffset="15890.16">14482 9596 0,'18'0'32,"-1"0"30,1 0-15,-1 0-31,1 0-1,17 17 1,-17 18 0,0-35-16,-1 18 15,19 17 1,-19-17 15,1 17-15,-1-17-16,19 17 15,-1-17 1,-35-1 46,0 1-46,18-18 47,-36 18 155,0-18-202,-35 17-16,-17-17 16,-36 0-1,71 18 1,-18 0-1,53-1 1,-18-17 31,1 0-31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DCFA3834-3F2B-4C33-A2CE-E622C074A5AB}" type="slidenum">
              <a:rPr lang="en-US"/>
              <a:pPr>
                <a:defRPr/>
              </a:pPr>
              <a:t>‹#›</a:t>
            </a:fld>
            <a:endParaRPr lang="en-US"/>
          </a:p>
        </p:txBody>
      </p:sp>
    </p:spTree>
    <p:extLst>
      <p:ext uri="{BB962C8B-B14F-4D97-AF65-F5344CB8AC3E}">
        <p14:creationId xmlns:p14="http://schemas.microsoft.com/office/powerpoint/2010/main" val="414188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22766DFB-27E5-4D38-8682-E19AE6945313}"/>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177837C4-5DD3-41A1-AAC0-1FF9D8350F2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B15ACB28-96BF-49D1-BD15-729D79D3F68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131B2A-1532-4D88-A7C2-7AFE82FD009F}" type="slidenum">
              <a:rPr kumimoji="0" lang="en-US" altLang="en-US" sz="13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Lớp cha phải để protected mới kế thừa đc</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18</a:t>
            </a:fld>
            <a:endParaRPr lang="en-US"/>
          </a:p>
        </p:txBody>
      </p:sp>
    </p:spTree>
    <p:extLst>
      <p:ext uri="{BB962C8B-B14F-4D97-AF65-F5344CB8AC3E}">
        <p14:creationId xmlns:p14="http://schemas.microsoft.com/office/powerpoint/2010/main" val="2463770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19</a:t>
            </a:fld>
            <a:endParaRPr lang="en-US"/>
          </a:p>
        </p:txBody>
      </p:sp>
    </p:spTree>
    <p:extLst>
      <p:ext uri="{BB962C8B-B14F-4D97-AF65-F5344CB8AC3E}">
        <p14:creationId xmlns:p14="http://schemas.microsoft.com/office/powerpoint/2010/main" val="199678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20</a:t>
            </a:fld>
            <a:endParaRPr lang="en-US"/>
          </a:p>
        </p:txBody>
      </p:sp>
    </p:spTree>
    <p:extLst>
      <p:ext uri="{BB962C8B-B14F-4D97-AF65-F5344CB8AC3E}">
        <p14:creationId xmlns:p14="http://schemas.microsoft.com/office/powerpoint/2010/main" val="136482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altLang="en-US" sz="1200"/>
              <a:t>public</a:t>
            </a:r>
            <a:r>
              <a:rPr lang="en-US" altLang="en-US" sz="1200" b="0"/>
              <a:t>: có thể truy xuất từ tất cả các đối tượng khác</a:t>
            </a:r>
          </a:p>
          <a:p>
            <a:pPr lvl="1"/>
            <a:r>
              <a:rPr lang="en-US" altLang="en-US" sz="1200"/>
              <a:t>private</a:t>
            </a:r>
            <a:r>
              <a:rPr lang="en-US" altLang="en-US" sz="1200" b="0"/>
              <a:t>: một lớp không thể truy xuất vùng private của một lớp khác.</a:t>
            </a:r>
          </a:p>
          <a:p>
            <a:pPr lvl="1"/>
            <a:r>
              <a:rPr lang="en-US" altLang="en-US" sz="1200"/>
              <a:t>protected</a:t>
            </a:r>
            <a:r>
              <a:rPr lang="en-US" altLang="en-US" sz="1200" b="0"/>
              <a:t>: vùng protected của một lớp chỉ cho phép bản thân lớp đó và những lớp dẫn xuất từ lớp đó truy cập đến.</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22</a:t>
            </a:fld>
            <a:endParaRPr lang="en-US"/>
          </a:p>
        </p:txBody>
      </p:sp>
    </p:spTree>
    <p:extLst>
      <p:ext uri="{BB962C8B-B14F-4D97-AF65-F5344CB8AC3E}">
        <p14:creationId xmlns:p14="http://schemas.microsoft.com/office/powerpoint/2010/main" val="744690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Hàm tạo</a:t>
            </a:r>
          </a:p>
          <a:p>
            <a:pPr>
              <a:buFont typeface="Courier New" panose="02070309020205020404" pitchFamily="49" charset="0"/>
              <a:buChar char="o"/>
            </a:pPr>
            <a:r>
              <a:rPr lang="vi-VN" sz="2400">
                <a:solidFill>
                  <a:schemeClr val="tx1"/>
                </a:solidFill>
              </a:rPr>
              <a:t>Một số tính chất:</a:t>
            </a:r>
          </a:p>
          <a:p>
            <a:pPr lvl="1">
              <a:buFont typeface="Courier New" panose="02070309020205020404" pitchFamily="49" charset="0"/>
              <a:buChar char="o"/>
            </a:pPr>
            <a:r>
              <a:rPr lang="vi-VN" sz="2400">
                <a:solidFill>
                  <a:schemeClr val="tx1"/>
                </a:solidFill>
              </a:rPr>
              <a:t>Hàm </a:t>
            </a:r>
            <a:r>
              <a:rPr lang="en-US" sz="2400">
                <a:solidFill>
                  <a:schemeClr val="tx1"/>
                </a:solidFill>
              </a:rPr>
              <a:t>tạo</a:t>
            </a:r>
            <a:r>
              <a:rPr lang="vi-VN" sz="2400">
                <a:solidFill>
                  <a:schemeClr val="tx1"/>
                </a:solidFill>
              </a:rPr>
              <a:t> sẽ tự động được gọi</a:t>
            </a:r>
            <a:r>
              <a:rPr lang="en-US" sz="2400">
                <a:solidFill>
                  <a:schemeClr val="tx1"/>
                </a:solidFill>
              </a:rPr>
              <a:t> </a:t>
            </a:r>
            <a:r>
              <a:rPr lang="vi-VN" sz="2400">
                <a:solidFill>
                  <a:schemeClr val="tx1"/>
                </a:solidFill>
              </a:rPr>
              <a:t>khi đối tượng được tạo</a:t>
            </a:r>
            <a:r>
              <a:rPr lang="en-US" sz="2400">
                <a:solidFill>
                  <a:schemeClr val="tx1"/>
                </a:solidFill>
              </a:rPr>
              <a:t>.</a:t>
            </a:r>
            <a:endParaRPr lang="vi-VN" sz="2400">
              <a:solidFill>
                <a:schemeClr val="tx1"/>
              </a:solidFill>
            </a:endParaRPr>
          </a:p>
          <a:p>
            <a:pPr lvl="1">
              <a:buFont typeface="Courier New" panose="02070309020205020404" pitchFamily="49" charset="0"/>
              <a:buChar char="o"/>
            </a:pPr>
            <a:r>
              <a:rPr lang="en-US" sz="2400">
                <a:solidFill>
                  <a:schemeClr val="tx1"/>
                </a:solidFill>
              </a:rPr>
              <a:t>Có thể nạp chồng hàm tạo.</a:t>
            </a:r>
            <a:endParaRPr lang="vi-VN" sz="2400">
              <a:solidFill>
                <a:schemeClr val="tx1"/>
              </a:solidFill>
            </a:endParaRPr>
          </a:p>
          <a:p>
            <a:pPr lvl="1">
              <a:buFont typeface="Courier New" panose="02070309020205020404" pitchFamily="49" charset="0"/>
              <a:buChar char="o"/>
            </a:pPr>
            <a:r>
              <a:rPr lang="vi-VN" sz="2400">
                <a:solidFill>
                  <a:schemeClr val="tx1"/>
                </a:solidFill>
              </a:rPr>
              <a:t>Trong trường hợp có nhiều hàm </a:t>
            </a:r>
            <a:r>
              <a:rPr lang="en-US" sz="2400">
                <a:solidFill>
                  <a:schemeClr val="tx1"/>
                </a:solidFill>
              </a:rPr>
              <a:t>tạo</a:t>
            </a:r>
            <a:r>
              <a:rPr lang="vi-VN" sz="2400">
                <a:solidFill>
                  <a:schemeClr val="tx1"/>
                </a:solidFill>
              </a:rPr>
              <a:t>, hàm nào được gọi là tùy vào danh sách tham số trong câu lệnh tạo đối tượng</a:t>
            </a:r>
            <a:r>
              <a:rPr lang="en-US" sz="2400">
                <a:solidFill>
                  <a:schemeClr val="tx1"/>
                </a:solidFill>
              </a:rPr>
              <a:t>.</a:t>
            </a:r>
            <a:endParaRPr lang="vi-VN" sz="2400">
              <a:solidFill>
                <a:schemeClr val="tx1"/>
              </a:solidFill>
            </a:endParaRPr>
          </a:p>
          <a:p>
            <a:pPr lvl="1">
              <a:buFont typeface="Courier New" panose="02070309020205020404" pitchFamily="49" charset="0"/>
              <a:buChar char="o"/>
            </a:pPr>
            <a:r>
              <a:rPr lang="en-US" sz="2400">
                <a:solidFill>
                  <a:schemeClr val="tx1"/>
                </a:solidFill>
              </a:rPr>
              <a:t>K</a:t>
            </a:r>
            <a:r>
              <a:rPr lang="vi-VN" sz="2400">
                <a:solidFill>
                  <a:schemeClr val="tx1"/>
                </a:solidFill>
              </a:rPr>
              <a:t>hông thể gọi trực tiếp</a:t>
            </a:r>
            <a:r>
              <a:rPr lang="en-US" sz="2400">
                <a:solidFill>
                  <a:schemeClr val="tx1"/>
                </a:solidFill>
              </a:rPr>
              <a:t> hàm tạo.</a:t>
            </a:r>
            <a:endParaRPr lang="vi-VN" sz="2400">
              <a:solidFill>
                <a:schemeClr val="tx1"/>
              </a:solidFill>
            </a:endParaRP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23</a:t>
            </a:fld>
            <a:endParaRPr lang="en-US"/>
          </a:p>
        </p:txBody>
      </p:sp>
    </p:spTree>
    <p:extLst>
      <p:ext uri="{BB962C8B-B14F-4D97-AF65-F5344CB8AC3E}">
        <p14:creationId xmlns:p14="http://schemas.microsoft.com/office/powerpoint/2010/main" val="2126440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từ khóa tạo đối tượng, xin cấp phát bộ nhớ</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24</a:t>
            </a:fld>
            <a:endParaRPr lang="en-US"/>
          </a:p>
        </p:txBody>
      </p:sp>
    </p:spTree>
    <p:extLst>
      <p:ext uri="{BB962C8B-B14F-4D97-AF65-F5344CB8AC3E}">
        <p14:creationId xmlns:p14="http://schemas.microsoft.com/office/powerpoint/2010/main" val="3713382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từ khóa tạo đối tượng, xin cấp phát bộ nhớ</a:t>
            </a:r>
          </a:p>
          <a:p>
            <a:r>
              <a:rPr lang="en-US"/>
              <a:t>this.hoTen sẽ trỏ đến hoTen của thuộc tính</a:t>
            </a:r>
          </a:p>
          <a:p>
            <a:r>
              <a:rPr lang="en-US"/>
              <a:t>Vd01_Class: </a:t>
            </a:r>
          </a:p>
          <a:p>
            <a:r>
              <a:rPr lang="en-US"/>
              <a:t>Tạo 2 package:model+test</a:t>
            </a:r>
          </a:p>
          <a:p>
            <a:r>
              <a:rPr lang="en-US"/>
              <a:t>-Trong model tạo class SinhVien</a:t>
            </a:r>
          </a:p>
          <a:p>
            <a:r>
              <a:rPr lang="en-US"/>
              <a:t>Dùng từ khóa this để ưu tiên sd cho biến local</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25</a:t>
            </a:fld>
            <a:endParaRPr lang="en-US"/>
          </a:p>
        </p:txBody>
      </p:sp>
    </p:spTree>
    <p:extLst>
      <p:ext uri="{BB962C8B-B14F-4D97-AF65-F5344CB8AC3E}">
        <p14:creationId xmlns:p14="http://schemas.microsoft.com/office/powerpoint/2010/main" val="1914909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Thuộc tính thì để private, còn muốn cho kế thừa thì để protected</a:t>
            </a:r>
          </a:p>
          <a:p>
            <a:r>
              <a:rPr lang="en-US"/>
              <a:t>Phương thức thì để public</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27</a:t>
            </a:fld>
            <a:endParaRPr lang="en-US"/>
          </a:p>
        </p:txBody>
      </p:sp>
    </p:spTree>
    <p:extLst>
      <p:ext uri="{BB962C8B-B14F-4D97-AF65-F5344CB8AC3E}">
        <p14:creationId xmlns:p14="http://schemas.microsoft.com/office/powerpoint/2010/main" val="2413951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28</a:t>
            </a:fld>
            <a:endParaRPr lang="en-US"/>
          </a:p>
        </p:txBody>
      </p:sp>
    </p:spTree>
    <p:extLst>
      <p:ext uri="{BB962C8B-B14F-4D97-AF65-F5344CB8AC3E}">
        <p14:creationId xmlns:p14="http://schemas.microsoft.com/office/powerpoint/2010/main" val="3719319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31</a:t>
            </a:fld>
            <a:endParaRPr lang="en-US"/>
          </a:p>
        </p:txBody>
      </p:sp>
    </p:spTree>
    <p:extLst>
      <p:ext uri="{BB962C8B-B14F-4D97-AF65-F5344CB8AC3E}">
        <p14:creationId xmlns:p14="http://schemas.microsoft.com/office/powerpoint/2010/main" val="247286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Ko tái sd lại, muốn có thao tác tương tự thì phải viết lại</a:t>
            </a:r>
          </a:p>
          <a:p>
            <a:r>
              <a:rPr lang="en-US"/>
              <a:t>--Trong các dự án lớn thì phải có các liên kết rang buộc, có các thư viện sd chung, </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a:t>
            </a:fld>
            <a:endParaRPr lang="en-US"/>
          </a:p>
        </p:txBody>
      </p:sp>
    </p:spTree>
    <p:extLst>
      <p:ext uri="{BB962C8B-B14F-4D97-AF65-F5344CB8AC3E}">
        <p14:creationId xmlns:p14="http://schemas.microsoft.com/office/powerpoint/2010/main" val="3283474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32</a:t>
            </a:fld>
            <a:endParaRPr lang="en-US"/>
          </a:p>
        </p:txBody>
      </p:sp>
    </p:spTree>
    <p:extLst>
      <p:ext uri="{BB962C8B-B14F-4D97-AF65-F5344CB8AC3E}">
        <p14:creationId xmlns:p14="http://schemas.microsoft.com/office/powerpoint/2010/main" val="247316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34</a:t>
            </a:fld>
            <a:endParaRPr lang="en-US"/>
          </a:p>
        </p:txBody>
      </p:sp>
    </p:spTree>
    <p:extLst>
      <p:ext uri="{BB962C8B-B14F-4D97-AF65-F5344CB8AC3E}">
        <p14:creationId xmlns:p14="http://schemas.microsoft.com/office/powerpoint/2010/main" val="361718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OOP có 2 phương thức chính là: Service method &amp; Support method</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36</a:t>
            </a:fld>
            <a:endParaRPr lang="en-US"/>
          </a:p>
        </p:txBody>
      </p:sp>
    </p:spTree>
    <p:extLst>
      <p:ext uri="{BB962C8B-B14F-4D97-AF65-F5344CB8AC3E}">
        <p14:creationId xmlns:p14="http://schemas.microsoft.com/office/powerpoint/2010/main" val="2268224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37</a:t>
            </a:fld>
            <a:endParaRPr lang="en-US"/>
          </a:p>
        </p:txBody>
      </p:sp>
    </p:spTree>
    <p:extLst>
      <p:ext uri="{BB962C8B-B14F-4D97-AF65-F5344CB8AC3E}">
        <p14:creationId xmlns:p14="http://schemas.microsoft.com/office/powerpoint/2010/main" val="977137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38</a:t>
            </a:fld>
            <a:endParaRPr lang="en-US"/>
          </a:p>
        </p:txBody>
      </p:sp>
    </p:spTree>
    <p:extLst>
      <p:ext uri="{BB962C8B-B14F-4D97-AF65-F5344CB8AC3E}">
        <p14:creationId xmlns:p14="http://schemas.microsoft.com/office/powerpoint/2010/main" val="2693966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39</a:t>
            </a:fld>
            <a:endParaRPr lang="en-US"/>
          </a:p>
        </p:txBody>
      </p:sp>
    </p:spTree>
    <p:extLst>
      <p:ext uri="{BB962C8B-B14F-4D97-AF65-F5344CB8AC3E}">
        <p14:creationId xmlns:p14="http://schemas.microsoft.com/office/powerpoint/2010/main" val="3147021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40</a:t>
            </a:fld>
            <a:endParaRPr lang="en-US"/>
          </a:p>
        </p:txBody>
      </p:sp>
    </p:spTree>
    <p:extLst>
      <p:ext uri="{BB962C8B-B14F-4D97-AF65-F5344CB8AC3E}">
        <p14:creationId xmlns:p14="http://schemas.microsoft.com/office/powerpoint/2010/main" val="2288898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42</a:t>
            </a:fld>
            <a:endParaRPr lang="en-US"/>
          </a:p>
        </p:txBody>
      </p:sp>
    </p:spTree>
    <p:extLst>
      <p:ext uri="{BB962C8B-B14F-4D97-AF65-F5344CB8AC3E}">
        <p14:creationId xmlns:p14="http://schemas.microsoft.com/office/powerpoint/2010/main" val="242675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43</a:t>
            </a:fld>
            <a:endParaRPr lang="en-US"/>
          </a:p>
        </p:txBody>
      </p:sp>
    </p:spTree>
    <p:extLst>
      <p:ext uri="{BB962C8B-B14F-4D97-AF65-F5344CB8AC3E}">
        <p14:creationId xmlns:p14="http://schemas.microsoft.com/office/powerpoint/2010/main" val="164892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44</a:t>
            </a:fld>
            <a:endParaRPr lang="en-US"/>
          </a:p>
        </p:txBody>
      </p:sp>
    </p:spTree>
    <p:extLst>
      <p:ext uri="{BB962C8B-B14F-4D97-AF65-F5344CB8AC3E}">
        <p14:creationId xmlns:p14="http://schemas.microsoft.com/office/powerpoint/2010/main" val="2573839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en-US"/>
              <a:t>(2)</a:t>
            </a:r>
          </a:p>
          <a:p>
            <a:r>
              <a:rPr lang="en-US"/>
              <a:t>(3)</a:t>
            </a:r>
          </a:p>
          <a:p>
            <a:r>
              <a:rPr lang="en-US"/>
              <a:t>(4)</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a:t>
            </a:fld>
            <a:endParaRPr lang="en-US"/>
          </a:p>
        </p:txBody>
      </p:sp>
    </p:spTree>
    <p:extLst>
      <p:ext uri="{BB962C8B-B14F-4D97-AF65-F5344CB8AC3E}">
        <p14:creationId xmlns:p14="http://schemas.microsoft.com/office/powerpoint/2010/main" val="421902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45</a:t>
            </a:fld>
            <a:endParaRPr lang="en-US"/>
          </a:p>
        </p:txBody>
      </p:sp>
    </p:spTree>
    <p:extLst>
      <p:ext uri="{BB962C8B-B14F-4D97-AF65-F5344CB8AC3E}">
        <p14:creationId xmlns:p14="http://schemas.microsoft.com/office/powerpoint/2010/main" val="2661850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 x, double y:</a:t>
            </a:r>
            <a:r>
              <a:rPr lang="en-US">
                <a:sym typeface="Wingdings" panose="05000000000000000000" pitchFamily="2" charset="2"/>
              </a:rPr>
              <a:t>local variable, vì nó được khai báo trong đối số của hàm</a:t>
            </a:r>
          </a:p>
          <a:p>
            <a:r>
              <a:rPr lang="en-US">
                <a:sym typeface="Wingdings" panose="05000000000000000000" pitchFamily="2" charset="2"/>
              </a:rPr>
              <a:t>K: local variable, vid được khai báo trong nội dung của hàm</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46</a:t>
            </a:fld>
            <a:endParaRPr lang="en-US"/>
          </a:p>
        </p:txBody>
      </p:sp>
    </p:spTree>
    <p:extLst>
      <p:ext uri="{BB962C8B-B14F-4D97-AF65-F5344CB8AC3E}">
        <p14:creationId xmlns:p14="http://schemas.microsoft.com/office/powerpoint/2010/main" val="93247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u="sng"/>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48</a:t>
            </a:fld>
            <a:endParaRPr lang="en-US"/>
          </a:p>
        </p:txBody>
      </p:sp>
    </p:spTree>
    <p:extLst>
      <p:ext uri="{BB962C8B-B14F-4D97-AF65-F5344CB8AC3E}">
        <p14:creationId xmlns:p14="http://schemas.microsoft.com/office/powerpoint/2010/main" val="5754679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Ư</a:t>
            </a:r>
            <a:r>
              <a:rPr lang="en-US"/>
              <a:t>u tiên xử lí local, mới tới instance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49</a:t>
            </a:fld>
            <a:endParaRPr lang="en-US"/>
          </a:p>
        </p:txBody>
      </p:sp>
    </p:spTree>
    <p:extLst>
      <p:ext uri="{BB962C8B-B14F-4D97-AF65-F5344CB8AC3E}">
        <p14:creationId xmlns:p14="http://schemas.microsoft.com/office/powerpoint/2010/main" val="286634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Đây là cơ chế quan trọng trong LT HĐT, nắm rõ các khái niệm cũng như cách vận hành của nó</a:t>
            </a:r>
          </a:p>
          <a:p>
            <a:r>
              <a:rPr lang="en-US"/>
              <a:t>-Khái niệm về Alias</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50</a:t>
            </a:fld>
            <a:endParaRPr lang="en-US"/>
          </a:p>
        </p:txBody>
      </p:sp>
    </p:spTree>
    <p:extLst>
      <p:ext uri="{BB962C8B-B14F-4D97-AF65-F5344CB8AC3E}">
        <p14:creationId xmlns:p14="http://schemas.microsoft.com/office/powerpoint/2010/main" val="3042970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51</a:t>
            </a:fld>
            <a:endParaRPr lang="en-US"/>
          </a:p>
        </p:txBody>
      </p:sp>
    </p:spTree>
    <p:extLst>
      <p:ext uri="{BB962C8B-B14F-4D97-AF65-F5344CB8AC3E}">
        <p14:creationId xmlns:p14="http://schemas.microsoft.com/office/powerpoint/2010/main" val="1754601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Nó được dung để chia sẻ một phần bộ nhớ</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52</a:t>
            </a:fld>
            <a:endParaRPr lang="en-US"/>
          </a:p>
        </p:txBody>
      </p:sp>
    </p:spTree>
    <p:extLst>
      <p:ext uri="{BB962C8B-B14F-4D97-AF65-F5344CB8AC3E}">
        <p14:creationId xmlns:p14="http://schemas.microsoft.com/office/powerpoint/2010/main" val="7760459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Nó được dung để chia sẻ một phần bộ nhớ</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53</a:t>
            </a:fld>
            <a:endParaRPr lang="en-US"/>
          </a:p>
        </p:txBody>
      </p:sp>
    </p:spTree>
    <p:extLst>
      <p:ext uri="{BB962C8B-B14F-4D97-AF65-F5344CB8AC3E}">
        <p14:creationId xmlns:p14="http://schemas.microsoft.com/office/powerpoint/2010/main" val="92509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solidFill>
                  <a:srgbClr val="7030A0"/>
                </a:solidFill>
              </a:rPr>
              <a:t>private static int </a:t>
            </a:r>
            <a:r>
              <a:rPr lang="en-US" sz="1200">
                <a:solidFill>
                  <a:srgbClr val="0000FF"/>
                </a:solidFill>
              </a:rPr>
              <a:t>value(đgl class member);</a:t>
            </a:r>
            <a:r>
              <a:rPr lang="en-GB" sz="1200">
                <a:solidFill>
                  <a:srgbClr val="0000FF"/>
                </a:solidFill>
              </a:rPr>
              <a:t> //biến value được khởi tạo trước, duy nhất 1 lần</a:t>
            </a:r>
            <a:endParaRPr lang="en-US" sz="1200">
              <a:solidFill>
                <a:srgbClr val="0000FF"/>
              </a:solidFill>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55</a:t>
            </a:fld>
            <a:endParaRPr lang="en-US"/>
          </a:p>
        </p:txBody>
      </p:sp>
    </p:spTree>
    <p:extLst>
      <p:ext uri="{BB962C8B-B14F-4D97-AF65-F5344CB8AC3E}">
        <p14:creationId xmlns:p14="http://schemas.microsoft.com/office/powerpoint/2010/main" val="35027998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t>System.out.println(c2.getValue());//các biến static chia sẻ chung vùng nhớ chung, nên set lại c1=9, thì c2 sd chung, nên =9</a:t>
            </a:r>
            <a:endParaRPr lang="en-US" sz="1200">
              <a:solidFill>
                <a:srgbClr val="0000FF"/>
              </a:solidFill>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56</a:t>
            </a:fld>
            <a:endParaRPr lang="en-US"/>
          </a:p>
        </p:txBody>
      </p:sp>
    </p:spTree>
    <p:extLst>
      <p:ext uri="{BB962C8B-B14F-4D97-AF65-F5344CB8AC3E}">
        <p14:creationId xmlns:p14="http://schemas.microsoft.com/office/powerpoint/2010/main" val="31986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en-US"/>
              <a:t>(2)</a:t>
            </a:r>
          </a:p>
          <a:p>
            <a:r>
              <a:rPr lang="en-US"/>
              <a:t>(3)Thuộc tính là những gì thuộc về đối tượng: mã sv, tên sv, địa chỉ sv</a:t>
            </a:r>
          </a:p>
          <a:p>
            <a:r>
              <a:rPr lang="en-US"/>
              <a:t>(4)Hành vi: đăng ký học hp, đóng học phí, xin xét tốt nghiệp </a:t>
            </a:r>
            <a:endParaRPr lang="en-GB"/>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a:t>
            </a:fld>
            <a:endParaRPr lang="en-US"/>
          </a:p>
        </p:txBody>
      </p:sp>
    </p:spTree>
    <p:extLst>
      <p:ext uri="{BB962C8B-B14F-4D97-AF65-F5344CB8AC3E}">
        <p14:creationId xmlns:p14="http://schemas.microsoft.com/office/powerpoint/2010/main" val="1366419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solidFill>
                  <a:srgbClr val="0000FF"/>
                </a:solidFill>
              </a:rPr>
              <a:t>Fn1</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solidFill>
                  <a:srgbClr val="0000FF"/>
                </a:solidFill>
              </a:rPr>
              <a:t>fn2</a:t>
            </a: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57</a:t>
            </a:fld>
            <a:endParaRPr lang="en-US"/>
          </a:p>
        </p:txBody>
      </p:sp>
    </p:spTree>
    <p:extLst>
      <p:ext uri="{BB962C8B-B14F-4D97-AF65-F5344CB8AC3E}">
        <p14:creationId xmlns:p14="http://schemas.microsoft.com/office/powerpoint/2010/main" val="25442192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a:solidFill>
                <a:srgbClr val="0000FF"/>
              </a:solidFill>
            </a:endParaRP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58</a:t>
            </a:fld>
            <a:endParaRPr lang="en-US"/>
          </a:p>
        </p:txBody>
      </p:sp>
    </p:spTree>
    <p:extLst>
      <p:ext uri="{BB962C8B-B14F-4D97-AF65-F5344CB8AC3E}">
        <p14:creationId xmlns:p14="http://schemas.microsoft.com/office/powerpoint/2010/main" val="3241800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60</a:t>
            </a:fld>
            <a:endParaRPr lang="en-US"/>
          </a:p>
        </p:txBody>
      </p:sp>
    </p:spTree>
    <p:extLst>
      <p:ext uri="{BB962C8B-B14F-4D97-AF65-F5344CB8AC3E}">
        <p14:creationId xmlns:p14="http://schemas.microsoft.com/office/powerpoint/2010/main" val="1771253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61</a:t>
            </a:fld>
            <a:endParaRPr lang="en-US"/>
          </a:p>
        </p:txBody>
      </p:sp>
    </p:spTree>
    <p:extLst>
      <p:ext uri="{BB962C8B-B14F-4D97-AF65-F5344CB8AC3E}">
        <p14:creationId xmlns:p14="http://schemas.microsoft.com/office/powerpoint/2010/main" val="16748458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62</a:t>
            </a:fld>
            <a:endParaRPr lang="en-US"/>
          </a:p>
        </p:txBody>
      </p:sp>
    </p:spTree>
    <p:extLst>
      <p:ext uri="{BB962C8B-B14F-4D97-AF65-F5344CB8AC3E}">
        <p14:creationId xmlns:p14="http://schemas.microsoft.com/office/powerpoint/2010/main" val="2208978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1 mô tả dự án thực tế làm sao phát hiện được mô hình lớp mà ở đó có tính kế thừa?</a:t>
            </a:r>
            <a:r>
              <a:rPr lang="en-US">
                <a:sym typeface="Wingdings" panose="05000000000000000000" pitchFamily="2" charset="2"/>
              </a:rPr>
              <a:t>cần nắm được khái niệm Tổng quát hóa?Chuyên biệt hóa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Tổng quát hóa=lớp cha</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Chuyên biệt hóa=lớp con</a:t>
            </a:r>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63</a:t>
            </a:fld>
            <a:endParaRPr lang="en-US"/>
          </a:p>
        </p:txBody>
      </p:sp>
    </p:spTree>
    <p:extLst>
      <p:ext uri="{BB962C8B-B14F-4D97-AF65-F5344CB8AC3E}">
        <p14:creationId xmlns:p14="http://schemas.microsoft.com/office/powerpoint/2010/main" val="2693828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65</a:t>
            </a:fld>
            <a:endParaRPr lang="en-US"/>
          </a:p>
        </p:txBody>
      </p:sp>
    </p:spTree>
    <p:extLst>
      <p:ext uri="{BB962C8B-B14F-4D97-AF65-F5344CB8AC3E}">
        <p14:creationId xmlns:p14="http://schemas.microsoft.com/office/powerpoint/2010/main" val="20740865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Thường được sd để đc thừa kế-là lớp cha cho lớp khác</a:t>
            </a:r>
          </a:p>
          <a:p>
            <a:r>
              <a:rPr lang="en-US"/>
              <a:t>(2) Lớp chứa phương thức trừu tượng, thì phải đc khai báo là lớp trừu tượng</a:t>
            </a:r>
          </a:p>
          <a:p>
            <a:r>
              <a:rPr lang="en-US"/>
              <a:t>(3)</a:t>
            </a:r>
          </a:p>
          <a:p>
            <a:r>
              <a:rPr lang="en-US"/>
              <a:t>(4)Mục đích</a:t>
            </a:r>
            <a:r>
              <a:rPr lang="en-US">
                <a:sym typeface="Wingdings" panose="05000000000000000000" pitchFamily="2" charset="2"/>
              </a:rPr>
              <a:t>đưa ra tập các hàm, mà các hàm lớp con kế thừa từ nó phải tuân thủ theođể tạo ra tính nhất quán</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69</a:t>
            </a:fld>
            <a:endParaRPr lang="en-US"/>
          </a:p>
        </p:txBody>
      </p:sp>
    </p:spTree>
    <p:extLst>
      <p:ext uri="{BB962C8B-B14F-4D97-AF65-F5344CB8AC3E}">
        <p14:creationId xmlns:p14="http://schemas.microsoft.com/office/powerpoint/2010/main" val="3191783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là lớp trừu tường, B kế thừa từ lớp A, bắt buộc B phải định nghĩa lại các phương thức của Method1</a:t>
            </a:r>
          </a:p>
          <a:p>
            <a:r>
              <a:rPr lang="en-US"/>
              <a:t>Vd Chuong02Bai9Abstract</a:t>
            </a:r>
          </a:p>
          <a:p>
            <a:r>
              <a:rPr lang="en-US">
                <a:sym typeface="Wingdings" panose="05000000000000000000" pitchFamily="2" charset="2"/>
              </a:rPr>
              <a:t>Sự khác biệt:</a:t>
            </a:r>
          </a:p>
          <a:p>
            <a:r>
              <a:rPr lang="en-US">
                <a:sym typeface="Wingdings" panose="05000000000000000000" pitchFamily="2" charset="2"/>
              </a:rPr>
              <a:t>+)Nếu là nhân viên chính thức/thời vụ thì ko cần định nghĩa lại</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70</a:t>
            </a:fld>
            <a:endParaRPr lang="en-US"/>
          </a:p>
        </p:txBody>
      </p:sp>
    </p:spTree>
    <p:extLst>
      <p:ext uri="{BB962C8B-B14F-4D97-AF65-F5344CB8AC3E}">
        <p14:creationId xmlns:p14="http://schemas.microsoft.com/office/powerpoint/2010/main" val="1317074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71</a:t>
            </a:fld>
            <a:endParaRPr lang="en-US"/>
          </a:p>
        </p:txBody>
      </p:sp>
    </p:spTree>
    <p:extLst>
      <p:ext uri="{BB962C8B-B14F-4D97-AF65-F5344CB8AC3E}">
        <p14:creationId xmlns:p14="http://schemas.microsoft.com/office/powerpoint/2010/main" val="250794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en-US"/>
              <a:t>(2)</a:t>
            </a:r>
          </a:p>
          <a:p>
            <a:r>
              <a:rPr lang="en-US"/>
              <a:t>(3)</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a:t>
            </a:fld>
            <a:endParaRPr lang="en-US"/>
          </a:p>
        </p:txBody>
      </p:sp>
    </p:spTree>
    <p:extLst>
      <p:ext uri="{BB962C8B-B14F-4D97-AF65-F5344CB8AC3E}">
        <p14:creationId xmlns:p14="http://schemas.microsoft.com/office/powerpoint/2010/main" val="3983961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(1)chỉ là tập các luật, phải tuân thủ theo các phương thức đó</a:t>
            </a:r>
          </a:p>
          <a:p>
            <a:r>
              <a:rPr lang="en-US"/>
              <a:t>(2)Trong java chỉ cho phép đơn kế thừa, chỉ kế thừa trực tiếp từ lớp cha; Còn bên C++ thì cho phép; Để giải quyết đa thừa kế thì thông qa interface</a:t>
            </a:r>
          </a:p>
          <a:p>
            <a:r>
              <a:rPr lang="en-US"/>
              <a:t>(3)</a:t>
            </a:r>
          </a:p>
          <a:p>
            <a:r>
              <a:rPr lang="en-US"/>
              <a:t>(4)</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74</a:t>
            </a:fld>
            <a:endParaRPr lang="en-US"/>
          </a:p>
        </p:txBody>
      </p:sp>
    </p:spTree>
    <p:extLst>
      <p:ext uri="{BB962C8B-B14F-4D97-AF65-F5344CB8AC3E}">
        <p14:creationId xmlns:p14="http://schemas.microsoft.com/office/powerpoint/2010/main" val="3679993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(1)chỉ là tập các luật, phải tuân thủ theo các phương thức đó</a:t>
            </a:r>
          </a:p>
          <a:p>
            <a:r>
              <a:rPr lang="en-US"/>
              <a:t>(2)Trong java chỉ cho phép đơn kế thừa, chỉ kế thừa trực tiếp từ lớp cha; Còn bên C++ thì cho phép; Để giải quyết đa thừa kế thì thông qa interface</a:t>
            </a:r>
          </a:p>
          <a:p>
            <a:r>
              <a:rPr lang="en-US"/>
              <a:t>(3)</a:t>
            </a:r>
          </a:p>
          <a:p>
            <a:r>
              <a:rPr lang="en-US"/>
              <a:t>(4)</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75</a:t>
            </a:fld>
            <a:endParaRPr lang="en-US"/>
          </a:p>
        </p:txBody>
      </p:sp>
    </p:spTree>
    <p:extLst>
      <p:ext uri="{BB962C8B-B14F-4D97-AF65-F5344CB8AC3E}">
        <p14:creationId xmlns:p14="http://schemas.microsoft.com/office/powerpoint/2010/main" val="15714145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en-US"/>
              <a:t>(2)</a:t>
            </a:r>
          </a:p>
          <a:p>
            <a:r>
              <a:rPr lang="en-US"/>
              <a:t>(3)phải định nghĩa lại toàn bộ các phương thức trừu tượng trong interface đó</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76</a:t>
            </a:fld>
            <a:endParaRPr lang="en-US"/>
          </a:p>
        </p:txBody>
      </p:sp>
    </p:spTree>
    <p:extLst>
      <p:ext uri="{BB962C8B-B14F-4D97-AF65-F5344CB8AC3E}">
        <p14:creationId xmlns:p14="http://schemas.microsoft.com/office/powerpoint/2010/main" val="29280411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 3 interface và 2 phương thức trừu tượng Diện tích(hv và hcn) và chu vi(hv và hcn); </a:t>
            </a:r>
          </a:p>
          <a:p>
            <a:r>
              <a:rPr lang="en-US"/>
              <a:t>Có 1 interface công thức kế thừa từ 1 interface dientich và chuvi;</a:t>
            </a:r>
          </a:p>
          <a:p>
            <a:r>
              <a:rPr lang="en-US"/>
              <a:t>Interface có thể dẫn xuất, hoặc interface có thể kế thừa từ interface</a:t>
            </a:r>
          </a:p>
          <a:p>
            <a:r>
              <a:rPr lang="en-US"/>
              <a:t>Tức là:</a:t>
            </a:r>
          </a:p>
          <a:p>
            <a:r>
              <a:rPr lang="en-US"/>
              <a:t>-Lớp có thể dẫn xuất từ interface(tức là dung inplements)</a:t>
            </a:r>
          </a:p>
          <a:p>
            <a:r>
              <a:rPr lang="en-US"/>
              <a:t>-interface có thể kế thừa từ interface(thông qua extends)</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77</a:t>
            </a:fld>
            <a:endParaRPr lang="en-US"/>
          </a:p>
        </p:txBody>
      </p:sp>
    </p:spTree>
    <p:extLst>
      <p:ext uri="{BB962C8B-B14F-4D97-AF65-F5344CB8AC3E}">
        <p14:creationId xmlns:p14="http://schemas.microsoft.com/office/powerpoint/2010/main" val="4578793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Có lớp Ct tính dẫn xuất từ lớp Công Thức, thông qua từ implements (hay còn nói là kế thừa), 1 lớp dẫn xuất từ Interface thì cũng có thể nói là kế thừa từ interface</a:t>
            </a:r>
            <a:r>
              <a:rPr lang="en-US">
                <a:sym typeface="Wingdings" panose="05000000000000000000" pitchFamily="2" charset="2"/>
              </a:rPr>
              <a:t>Nó phải định nghĩa lại toàn bộ các phương thức trừu tượng trong Interface. Nên các phương thức trong Interface mặc định phải để public mới có thể truy cập được để định nghĩa lại</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78</a:t>
            </a:fld>
            <a:endParaRPr lang="en-US"/>
          </a:p>
        </p:txBody>
      </p:sp>
    </p:spTree>
    <p:extLst>
      <p:ext uri="{BB962C8B-B14F-4D97-AF65-F5344CB8AC3E}">
        <p14:creationId xmlns:p14="http://schemas.microsoft.com/office/powerpoint/2010/main" val="613706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Trong hàm main có thể gọi và nó có các phương thức tính diện tích hình huông, chu vi ,…</a:t>
            </a:r>
          </a:p>
          <a:p>
            <a:r>
              <a:rPr lang="en-US"/>
              <a:t>Phải tuần thủ theo interface có các phương thức này</a:t>
            </a:r>
          </a:p>
          <a:p>
            <a:r>
              <a:rPr lang="en-US"/>
              <a:t>=</a:t>
            </a:r>
            <a:r>
              <a:rPr lang="en-US">
                <a:sym typeface="Wingdings" panose="05000000000000000000" pitchFamily="2" charset="2"/>
              </a:rPr>
              <a:t>Thực chất Interface là tất các luật , các phương thức đưa ra mà yêu cầu các lớp dẫn xuất từ nó phải tuần theo</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79</a:t>
            </a:fld>
            <a:endParaRPr lang="en-US"/>
          </a:p>
        </p:txBody>
      </p:sp>
    </p:spTree>
    <p:extLst>
      <p:ext uri="{BB962C8B-B14F-4D97-AF65-F5344CB8AC3E}">
        <p14:creationId xmlns:p14="http://schemas.microsoft.com/office/powerpoint/2010/main" val="6998857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Tương đương vs cái Overloading Method;</a:t>
            </a:r>
          </a:p>
          <a:p>
            <a:r>
              <a:rPr lang="en-US"/>
              <a:t>Overloading Method là xảy ra trong cùng 1 lớp mà có các phương thức cùng tên, nhưng khác nhau về Signature(tham số)</a:t>
            </a:r>
          </a:p>
          <a:p>
            <a:r>
              <a:rPr lang="en-US"/>
              <a:t>Còn Overriding Method xày ra như thế nào?</a:t>
            </a:r>
          </a:p>
          <a:p>
            <a:r>
              <a:rPr lang="en-US"/>
              <a:t>Nó xảy ra tong 1 tập các lớp có mỗi quan về huyết thống….|</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80</a:t>
            </a:fld>
            <a:endParaRPr lang="en-US"/>
          </a:p>
        </p:txBody>
      </p:sp>
    </p:spTree>
    <p:extLst>
      <p:ext uri="{BB962C8B-B14F-4D97-AF65-F5344CB8AC3E}">
        <p14:creationId xmlns:p14="http://schemas.microsoft.com/office/powerpoint/2010/main" val="346077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Vd Chuong02Bai11OverridingMethod</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81</a:t>
            </a:fld>
            <a:endParaRPr lang="en-US"/>
          </a:p>
        </p:txBody>
      </p:sp>
    </p:spTree>
    <p:extLst>
      <p:ext uri="{BB962C8B-B14F-4D97-AF65-F5344CB8AC3E}">
        <p14:creationId xmlns:p14="http://schemas.microsoft.com/office/powerpoint/2010/main" val="41596977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Thông qua tính đa hình ta xử lý được nhiều tình huống</a:t>
            </a:r>
          </a:p>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82</a:t>
            </a:fld>
            <a:endParaRPr lang="en-US"/>
          </a:p>
        </p:txBody>
      </p:sp>
    </p:spTree>
    <p:extLst>
      <p:ext uri="{BB962C8B-B14F-4D97-AF65-F5344CB8AC3E}">
        <p14:creationId xmlns:p14="http://schemas.microsoft.com/office/powerpoint/2010/main" val="2071965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83</a:t>
            </a:fld>
            <a:endParaRPr lang="en-US"/>
          </a:p>
        </p:txBody>
      </p:sp>
    </p:spTree>
    <p:extLst>
      <p:ext uri="{BB962C8B-B14F-4D97-AF65-F5344CB8AC3E}">
        <p14:creationId xmlns:p14="http://schemas.microsoft.com/office/powerpoint/2010/main" val="4179379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Tập các lớp có chung 1 đặc tả nào đó thì nên đưa vào các nhóm</a:t>
            </a:r>
          </a:p>
          <a:p>
            <a:r>
              <a:rPr lang="en-US"/>
              <a:t>Tập các đối tượng thì đưa vào các lớp</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12</a:t>
            </a:fld>
            <a:endParaRPr lang="en-US"/>
          </a:p>
        </p:txBody>
      </p:sp>
    </p:spTree>
    <p:extLst>
      <p:ext uri="{BB962C8B-B14F-4D97-AF65-F5344CB8AC3E}">
        <p14:creationId xmlns:p14="http://schemas.microsoft.com/office/powerpoint/2010/main" val="3909479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84</a:t>
            </a:fld>
            <a:endParaRPr lang="en-US"/>
          </a:p>
        </p:txBody>
      </p:sp>
    </p:spTree>
    <p:extLst>
      <p:ext uri="{BB962C8B-B14F-4D97-AF65-F5344CB8AC3E}">
        <p14:creationId xmlns:p14="http://schemas.microsoft.com/office/powerpoint/2010/main" val="2914454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85</a:t>
            </a:fld>
            <a:endParaRPr lang="en-US"/>
          </a:p>
        </p:txBody>
      </p:sp>
    </p:spTree>
    <p:extLst>
      <p:ext uri="{BB962C8B-B14F-4D97-AF65-F5344CB8AC3E}">
        <p14:creationId xmlns:p14="http://schemas.microsoft.com/office/powerpoint/2010/main" val="2537272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89</a:t>
            </a:fld>
            <a:endParaRPr lang="en-US"/>
          </a:p>
        </p:txBody>
      </p:sp>
    </p:spTree>
    <p:extLst>
      <p:ext uri="{BB962C8B-B14F-4D97-AF65-F5344CB8AC3E}">
        <p14:creationId xmlns:p14="http://schemas.microsoft.com/office/powerpoint/2010/main" val="17995404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92</a:t>
            </a:fld>
            <a:endParaRPr lang="en-US"/>
          </a:p>
        </p:txBody>
      </p:sp>
    </p:spTree>
    <p:extLst>
      <p:ext uri="{BB962C8B-B14F-4D97-AF65-F5344CB8AC3E}">
        <p14:creationId xmlns:p14="http://schemas.microsoft.com/office/powerpoint/2010/main" val="123679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94</a:t>
            </a:fld>
            <a:endParaRPr lang="en-US"/>
          </a:p>
        </p:txBody>
      </p:sp>
    </p:spTree>
    <p:extLst>
      <p:ext uri="{BB962C8B-B14F-4D97-AF65-F5344CB8AC3E}">
        <p14:creationId xmlns:p14="http://schemas.microsoft.com/office/powerpoint/2010/main" val="1386467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Xây duựng mô hình theo hướng Interface</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96</a:t>
            </a:fld>
            <a:endParaRPr lang="en-US"/>
          </a:p>
        </p:txBody>
      </p:sp>
    </p:spTree>
    <p:extLst>
      <p:ext uri="{BB962C8B-B14F-4D97-AF65-F5344CB8AC3E}">
        <p14:creationId xmlns:p14="http://schemas.microsoft.com/office/powerpoint/2010/main" val="2563529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14</a:t>
            </a:fld>
            <a:endParaRPr lang="en-US"/>
          </a:p>
        </p:txBody>
      </p:sp>
    </p:spTree>
    <p:extLst>
      <p:ext uri="{BB962C8B-B14F-4D97-AF65-F5344CB8AC3E}">
        <p14:creationId xmlns:p14="http://schemas.microsoft.com/office/powerpoint/2010/main" val="4124844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15</a:t>
            </a:fld>
            <a:endParaRPr lang="en-US"/>
          </a:p>
        </p:txBody>
      </p:sp>
    </p:spTree>
    <p:extLst>
      <p:ext uri="{BB962C8B-B14F-4D97-AF65-F5344CB8AC3E}">
        <p14:creationId xmlns:p14="http://schemas.microsoft.com/office/powerpoint/2010/main" val="798841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a:t>
            </a:r>
          </a:p>
          <a:p>
            <a:r>
              <a:rPr lang="en-US"/>
              <a:t>(2)</a:t>
            </a:r>
          </a:p>
          <a:p>
            <a:r>
              <a:rPr lang="en-US"/>
              <a:t>(3)Ko được phép truy xuất thô bạo vào đối tượng, mà chỉ được phép truy xuất thông qa một cái j đó</a:t>
            </a:r>
            <a:endParaRPr lang="en-GB"/>
          </a:p>
        </p:txBody>
      </p:sp>
      <p:sp>
        <p:nvSpPr>
          <p:cNvPr id="4" name="Slide Number Placeholder 3"/>
          <p:cNvSpPr>
            <a:spLocks noGrp="1"/>
          </p:cNvSpPr>
          <p:nvPr>
            <p:ph type="sldNum" sz="quarter" idx="5"/>
          </p:nvPr>
        </p:nvSpPr>
        <p:spPr/>
        <p:txBody>
          <a:bodyPr/>
          <a:lstStyle/>
          <a:p>
            <a:pPr>
              <a:defRPr/>
            </a:pPr>
            <a:fld id="{DCFA3834-3F2B-4C33-A2CE-E622C074A5AB}" type="slidenum">
              <a:rPr lang="en-US" smtClean="0"/>
              <a:pPr>
                <a:defRPr/>
              </a:pPr>
              <a:t>17</a:t>
            </a:fld>
            <a:endParaRPr lang="en-US"/>
          </a:p>
        </p:txBody>
      </p:sp>
    </p:spTree>
    <p:extLst>
      <p:ext uri="{BB962C8B-B14F-4D97-AF65-F5344CB8AC3E}">
        <p14:creationId xmlns:p14="http://schemas.microsoft.com/office/powerpoint/2010/main" val="1092661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fi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fi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Rectangle 18">
            <a:extLst>
              <a:ext uri="{FF2B5EF4-FFF2-40B4-BE49-F238E27FC236}">
                <a16:creationId xmlns:a16="http://schemas.microsoft.com/office/drawing/2014/main" id="{8A07A82D-F7B7-4E92-A29F-4E313AE9F33B}"/>
              </a:ext>
            </a:extLst>
          </p:cNvPr>
          <p:cNvSpPr>
            <a:spLocks noChangeArrowheads="1"/>
          </p:cNvSpPr>
          <p:nvPr userDrawn="1"/>
        </p:nvSpPr>
        <p:spPr bwMode="white">
          <a:xfrm>
            <a:off x="-22225" y="0"/>
            <a:ext cx="9144000" cy="2227370"/>
          </a:xfrm>
          <a:prstGeom prst="rect">
            <a:avLst/>
          </a:prstGeom>
          <a:solidFill>
            <a:schemeClr val="accent6">
              <a:lumMod val="40000"/>
              <a:lumOff val="60000"/>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4" name="Rectangle 17">
            <a:extLst>
              <a:ext uri="{FF2B5EF4-FFF2-40B4-BE49-F238E27FC236}">
                <a16:creationId xmlns:a16="http://schemas.microsoft.com/office/drawing/2014/main" id="{5C4430BA-E48B-43B4-8DB8-AFF7F9033460}"/>
              </a:ext>
            </a:extLst>
          </p:cNvPr>
          <p:cNvSpPr>
            <a:spLocks noChangeArrowheads="1"/>
          </p:cNvSpPr>
          <p:nvPr/>
        </p:nvSpPr>
        <p:spPr bwMode="gray">
          <a:xfrm>
            <a:off x="8004175" y="0"/>
            <a:ext cx="1139825" cy="6858000"/>
          </a:xfrm>
          <a:prstGeom prst="rect">
            <a:avLst/>
          </a:prstGeom>
          <a:solidFill>
            <a:schemeClr val="bg2">
              <a:alpha val="39999"/>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5" name="Rectangle 18">
            <a:extLst>
              <a:ext uri="{FF2B5EF4-FFF2-40B4-BE49-F238E27FC236}">
                <a16:creationId xmlns:a16="http://schemas.microsoft.com/office/drawing/2014/main" id="{CCEB9575-1B21-4A48-93AB-EF94E0E91BD8}"/>
              </a:ext>
            </a:extLst>
          </p:cNvPr>
          <p:cNvSpPr>
            <a:spLocks noChangeArrowheads="1"/>
          </p:cNvSpPr>
          <p:nvPr/>
        </p:nvSpPr>
        <p:spPr bwMode="white">
          <a:xfrm>
            <a:off x="0" y="4533900"/>
            <a:ext cx="9144000" cy="2311400"/>
          </a:xfrm>
          <a:prstGeom prst="rect">
            <a:avLst/>
          </a:prstGeom>
          <a:solidFill>
            <a:schemeClr val="folHlink">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6" name="Rectangle 19">
            <a:extLst>
              <a:ext uri="{FF2B5EF4-FFF2-40B4-BE49-F238E27FC236}">
                <a16:creationId xmlns:a16="http://schemas.microsoft.com/office/drawing/2014/main" id="{907899BC-3E00-427F-A91B-FF0775390DD0}"/>
              </a:ext>
            </a:extLst>
          </p:cNvPr>
          <p:cNvSpPr>
            <a:spLocks noChangeArrowheads="1"/>
          </p:cNvSpPr>
          <p:nvPr/>
        </p:nvSpPr>
        <p:spPr bwMode="gray">
          <a:xfrm>
            <a:off x="22225" y="2052638"/>
            <a:ext cx="9121775" cy="2498725"/>
          </a:xfrm>
          <a:prstGeom prst="rect">
            <a:avLst/>
          </a:prstGeom>
          <a:solidFill>
            <a:schemeClr val="tx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7" name="Freeform 20">
            <a:extLst>
              <a:ext uri="{FF2B5EF4-FFF2-40B4-BE49-F238E27FC236}">
                <a16:creationId xmlns:a16="http://schemas.microsoft.com/office/drawing/2014/main" id="{1C15F700-AB15-48E4-93D9-24B563E5D806}"/>
              </a:ext>
            </a:extLst>
          </p:cNvPr>
          <p:cNvSpPr>
            <a:spLocks/>
          </p:cNvSpPr>
          <p:nvPr/>
        </p:nvSpPr>
        <p:spPr bwMode="gray">
          <a:xfrm>
            <a:off x="22225" y="2052638"/>
            <a:ext cx="9121775" cy="2546350"/>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11" name="Freeform 20">
            <a:extLst>
              <a:ext uri="{FF2B5EF4-FFF2-40B4-BE49-F238E27FC236}">
                <a16:creationId xmlns:a16="http://schemas.microsoft.com/office/drawing/2014/main" id="{103ECCB1-E77B-4DA3-99DD-8369722DBA13}"/>
              </a:ext>
            </a:extLst>
          </p:cNvPr>
          <p:cNvSpPr>
            <a:spLocks/>
          </p:cNvSpPr>
          <p:nvPr userDrawn="1"/>
        </p:nvSpPr>
        <p:spPr bwMode="gray">
          <a:xfrm>
            <a:off x="22225" y="2078038"/>
            <a:ext cx="8588375" cy="203676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grpSp>
        <p:nvGrpSpPr>
          <p:cNvPr id="19" name="Group 18">
            <a:extLst>
              <a:ext uri="{FF2B5EF4-FFF2-40B4-BE49-F238E27FC236}">
                <a16:creationId xmlns:a16="http://schemas.microsoft.com/office/drawing/2014/main" id="{58C0ED12-0603-4AB9-89B8-F680FF5B9AD6}"/>
              </a:ext>
            </a:extLst>
          </p:cNvPr>
          <p:cNvGrpSpPr/>
          <p:nvPr userDrawn="1"/>
        </p:nvGrpSpPr>
        <p:grpSpPr>
          <a:xfrm>
            <a:off x="211138" y="2332885"/>
            <a:ext cx="3294062" cy="3212004"/>
            <a:chOff x="211138" y="2332885"/>
            <a:chExt cx="3294062" cy="3212004"/>
          </a:xfrm>
        </p:grpSpPr>
        <p:sp>
          <p:nvSpPr>
            <p:cNvPr id="13" name="AutoShape 113" descr="gdd01">
              <a:extLst>
                <a:ext uri="{FF2B5EF4-FFF2-40B4-BE49-F238E27FC236}">
                  <a16:creationId xmlns:a16="http://schemas.microsoft.com/office/drawing/2014/main" id="{193EF6E6-1A67-472F-94A6-139D3215652B}"/>
                </a:ext>
              </a:extLst>
            </p:cNvPr>
            <p:cNvSpPr>
              <a:spLocks noChangeArrowheads="1"/>
            </p:cNvSpPr>
            <p:nvPr userDrawn="1"/>
          </p:nvSpPr>
          <p:spPr bwMode="gray">
            <a:xfrm>
              <a:off x="211138" y="3140968"/>
              <a:ext cx="1752600" cy="1600200"/>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4" name="AutoShape 114" descr="gdd04">
              <a:extLst>
                <a:ext uri="{FF2B5EF4-FFF2-40B4-BE49-F238E27FC236}">
                  <a16:creationId xmlns:a16="http://schemas.microsoft.com/office/drawing/2014/main" id="{91FC0C95-DC60-4057-844C-F3424D7CD9E4}"/>
                </a:ext>
              </a:extLst>
            </p:cNvPr>
            <p:cNvSpPr>
              <a:spLocks noChangeArrowheads="1"/>
            </p:cNvSpPr>
            <p:nvPr userDrawn="1"/>
          </p:nvSpPr>
          <p:spPr bwMode="gray">
            <a:xfrm>
              <a:off x="1598613" y="2332885"/>
              <a:ext cx="1828800" cy="1600200"/>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5" name="AutoShape 115" descr="gdd03">
              <a:extLst>
                <a:ext uri="{FF2B5EF4-FFF2-40B4-BE49-F238E27FC236}">
                  <a16:creationId xmlns:a16="http://schemas.microsoft.com/office/drawing/2014/main" id="{75DB2EFA-7E70-44E7-8720-4E38014061F0}"/>
                </a:ext>
              </a:extLst>
            </p:cNvPr>
            <p:cNvSpPr>
              <a:spLocks noChangeArrowheads="1"/>
            </p:cNvSpPr>
            <p:nvPr userDrawn="1"/>
          </p:nvSpPr>
          <p:spPr bwMode="gray">
            <a:xfrm>
              <a:off x="1598613" y="4000792"/>
              <a:ext cx="1906587" cy="1544097"/>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grpSp>
      <p:sp>
        <p:nvSpPr>
          <p:cNvPr id="3074" name="Rectangle 2"/>
          <p:cNvSpPr>
            <a:spLocks noGrp="1" noChangeArrowheads="1"/>
          </p:cNvSpPr>
          <p:nvPr>
            <p:ph type="ctrTitle"/>
          </p:nvPr>
        </p:nvSpPr>
        <p:spPr bwMode="gray">
          <a:xfrm>
            <a:off x="1314254" y="394586"/>
            <a:ext cx="6705600" cy="1012825"/>
          </a:xfrm>
        </p:spPr>
        <p:txBody>
          <a:bodyPr/>
          <a:lstStyle>
            <a:lvl1pPr algn="ctr">
              <a:defRPr sz="3600" b="1">
                <a:solidFill>
                  <a:schemeClr val="tx2"/>
                </a:solidFill>
              </a:defRPr>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Symbol" pitchFamily="18" charset="2"/>
              <a:buNone/>
              <a:defRPr sz="1300">
                <a:solidFill>
                  <a:schemeClr val="bg1"/>
                </a:solidFill>
              </a:defRPr>
            </a:lvl1pPr>
          </a:lstStyle>
          <a:p>
            <a:pPr lvl="0"/>
            <a:r>
              <a:rPr lang="en-US" noProof="0"/>
              <a:t>Click to edit Master subtitle style</a:t>
            </a:r>
          </a:p>
        </p:txBody>
      </p:sp>
      <p:sp>
        <p:nvSpPr>
          <p:cNvPr id="16" name="Rectangle 6">
            <a:extLst>
              <a:ext uri="{FF2B5EF4-FFF2-40B4-BE49-F238E27FC236}">
                <a16:creationId xmlns:a16="http://schemas.microsoft.com/office/drawing/2014/main" id="{D4FC72F6-B557-4AA6-AE86-0046BD4B79B4}"/>
              </a:ext>
            </a:extLst>
          </p:cNvPr>
          <p:cNvSpPr>
            <a:spLocks noGrp="1" noChangeArrowheads="1"/>
          </p:cNvSpPr>
          <p:nvPr>
            <p:ph type="sldNum" sz="quarter" idx="10"/>
          </p:nvPr>
        </p:nvSpPr>
        <p:spPr>
          <a:xfrm>
            <a:off x="8210550" y="6467475"/>
            <a:ext cx="533400" cy="244475"/>
          </a:xfrm>
        </p:spPr>
        <p:txBody>
          <a:bodyPr/>
          <a:lstStyle>
            <a:lvl1pPr>
              <a:defRPr b="0">
                <a:solidFill>
                  <a:schemeClr val="bg1"/>
                </a:solidFill>
                <a:latin typeface="Arial" panose="020B0604020202020204" pitchFamily="34" charset="0"/>
              </a:defRPr>
            </a:lvl1pPr>
          </a:lstStyle>
          <a:p>
            <a:pPr>
              <a:defRPr/>
            </a:pPr>
            <a:fld id="{42BE02E2-15C1-452F-93AD-A0FE5A516801}" type="slidenum">
              <a:rPr lang="en-US" altLang="en-US"/>
              <a:pPr>
                <a:defRPr/>
              </a:pPr>
              <a:t>‹#›</a:t>
            </a:fld>
            <a:endParaRPr lang="en-US" altLang="en-US"/>
          </a:p>
        </p:txBody>
      </p:sp>
    </p:spTree>
    <p:extLst>
      <p:ext uri="{BB962C8B-B14F-4D97-AF65-F5344CB8AC3E}">
        <p14:creationId xmlns:p14="http://schemas.microsoft.com/office/powerpoint/2010/main" val="202916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CBBE558-B10A-45F4-B827-C6F4A047F34D}"/>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5" name="Rectangle 6">
            <a:extLst>
              <a:ext uri="{FF2B5EF4-FFF2-40B4-BE49-F238E27FC236}">
                <a16:creationId xmlns:a16="http://schemas.microsoft.com/office/drawing/2014/main" id="{34DBDB73-E8FE-454E-A870-0751551810A3}"/>
              </a:ext>
            </a:extLst>
          </p:cNvPr>
          <p:cNvSpPr>
            <a:spLocks noGrp="1" noChangeArrowheads="1"/>
          </p:cNvSpPr>
          <p:nvPr>
            <p:ph type="sldNum" sz="quarter" idx="11"/>
          </p:nvPr>
        </p:nvSpPr>
        <p:spPr>
          <a:ln/>
        </p:spPr>
        <p:txBody>
          <a:bodyPr/>
          <a:lstStyle>
            <a:lvl1pPr>
              <a:defRPr/>
            </a:lvl1pPr>
          </a:lstStyle>
          <a:p>
            <a:pPr>
              <a:defRPr/>
            </a:pPr>
            <a:fld id="{B156D9CF-1AE4-49FA-A1E6-E15997F4A90C}" type="slidenum">
              <a:rPr lang="en-US" altLang="en-US"/>
              <a:pPr>
                <a:defRPr/>
              </a:pPr>
              <a:t>‹#›</a:t>
            </a:fld>
            <a:endParaRPr lang="en-US" altLang="en-US"/>
          </a:p>
        </p:txBody>
      </p:sp>
    </p:spTree>
    <p:extLst>
      <p:ext uri="{BB962C8B-B14F-4D97-AF65-F5344CB8AC3E}">
        <p14:creationId xmlns:p14="http://schemas.microsoft.com/office/powerpoint/2010/main" val="302958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441A531-ABDE-4D28-8DF5-1170D2C6E51A}"/>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5" name="Rectangle 6">
            <a:extLst>
              <a:ext uri="{FF2B5EF4-FFF2-40B4-BE49-F238E27FC236}">
                <a16:creationId xmlns:a16="http://schemas.microsoft.com/office/drawing/2014/main" id="{2DF41B80-6FA5-4FCB-AFE2-C95534938ACE}"/>
              </a:ext>
            </a:extLst>
          </p:cNvPr>
          <p:cNvSpPr>
            <a:spLocks noGrp="1" noChangeArrowheads="1"/>
          </p:cNvSpPr>
          <p:nvPr>
            <p:ph type="sldNum" sz="quarter" idx="11"/>
          </p:nvPr>
        </p:nvSpPr>
        <p:spPr>
          <a:ln/>
        </p:spPr>
        <p:txBody>
          <a:bodyPr/>
          <a:lstStyle>
            <a:lvl1pPr>
              <a:defRPr/>
            </a:lvl1pPr>
          </a:lstStyle>
          <a:p>
            <a:pPr>
              <a:defRPr/>
            </a:pPr>
            <a:fld id="{49C52B62-C972-4A96-89DF-6A76E613BF50}" type="slidenum">
              <a:rPr lang="en-US" altLang="en-US"/>
              <a:pPr>
                <a:defRPr/>
              </a:pPr>
              <a:t>‹#›</a:t>
            </a:fld>
            <a:endParaRPr lang="en-US" altLang="en-US"/>
          </a:p>
        </p:txBody>
      </p:sp>
    </p:spTree>
    <p:extLst>
      <p:ext uri="{BB962C8B-B14F-4D97-AF65-F5344CB8AC3E}">
        <p14:creationId xmlns:p14="http://schemas.microsoft.com/office/powerpoint/2010/main" val="367463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8">
            <a:extLst>
              <a:ext uri="{FF2B5EF4-FFF2-40B4-BE49-F238E27FC236}">
                <a16:creationId xmlns:a16="http://schemas.microsoft.com/office/drawing/2014/main" id="{09A7FDFB-C92F-46E4-83C2-0B1B7B206E4F}"/>
              </a:ext>
            </a:extLst>
          </p:cNvPr>
          <p:cNvSpPr>
            <a:spLocks noChangeArrowheads="1"/>
          </p:cNvSpPr>
          <p:nvPr userDrawn="1"/>
        </p:nvSpPr>
        <p:spPr bwMode="white">
          <a:xfrm>
            <a:off x="-22225" y="0"/>
            <a:ext cx="9144000" cy="2227263"/>
          </a:xfrm>
          <a:prstGeom prst="rect">
            <a:avLst/>
          </a:prstGeom>
          <a:solidFill>
            <a:schemeClr val="accent6">
              <a:lumMod val="40000"/>
              <a:lumOff val="60000"/>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5" name="Rectangle 17">
            <a:extLst>
              <a:ext uri="{FF2B5EF4-FFF2-40B4-BE49-F238E27FC236}">
                <a16:creationId xmlns:a16="http://schemas.microsoft.com/office/drawing/2014/main" id="{3D7FAE45-B2B1-4770-B2A2-590658C1B63A}"/>
              </a:ext>
            </a:extLst>
          </p:cNvPr>
          <p:cNvSpPr>
            <a:spLocks noChangeArrowheads="1"/>
          </p:cNvSpPr>
          <p:nvPr/>
        </p:nvSpPr>
        <p:spPr bwMode="gray">
          <a:xfrm>
            <a:off x="8004175" y="0"/>
            <a:ext cx="1139825" cy="6858000"/>
          </a:xfrm>
          <a:prstGeom prst="rect">
            <a:avLst/>
          </a:prstGeom>
          <a:solidFill>
            <a:schemeClr val="bg2">
              <a:alpha val="39999"/>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6" name="Rectangle 18">
            <a:extLst>
              <a:ext uri="{FF2B5EF4-FFF2-40B4-BE49-F238E27FC236}">
                <a16:creationId xmlns:a16="http://schemas.microsoft.com/office/drawing/2014/main" id="{82799337-E2CD-40D1-B5FB-F9FF2E398E21}"/>
              </a:ext>
            </a:extLst>
          </p:cNvPr>
          <p:cNvSpPr>
            <a:spLocks noChangeArrowheads="1"/>
          </p:cNvSpPr>
          <p:nvPr/>
        </p:nvSpPr>
        <p:spPr bwMode="white">
          <a:xfrm>
            <a:off x="0" y="4572000"/>
            <a:ext cx="9144000" cy="2311400"/>
          </a:xfrm>
          <a:prstGeom prst="rect">
            <a:avLst/>
          </a:prstGeom>
          <a:solidFill>
            <a:schemeClr val="folHlink">
              <a:alpha val="30980"/>
            </a:scheme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7" name="Rectangle 19">
            <a:extLst>
              <a:ext uri="{FF2B5EF4-FFF2-40B4-BE49-F238E27FC236}">
                <a16:creationId xmlns:a16="http://schemas.microsoft.com/office/drawing/2014/main" id="{7DFBF0CA-51BA-42AE-92B8-D0715C6B08F6}"/>
              </a:ext>
            </a:extLst>
          </p:cNvPr>
          <p:cNvSpPr>
            <a:spLocks noChangeArrowheads="1"/>
          </p:cNvSpPr>
          <p:nvPr/>
        </p:nvSpPr>
        <p:spPr bwMode="gray">
          <a:xfrm>
            <a:off x="22225" y="2052638"/>
            <a:ext cx="9121775" cy="2498725"/>
          </a:xfrm>
          <a:prstGeom prst="rect">
            <a:avLst/>
          </a:prstGeom>
          <a:solidFill>
            <a:schemeClr val="tx1"/>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8" name="Freeform 20">
            <a:extLst>
              <a:ext uri="{FF2B5EF4-FFF2-40B4-BE49-F238E27FC236}">
                <a16:creationId xmlns:a16="http://schemas.microsoft.com/office/drawing/2014/main" id="{48367209-CBAA-4EE9-9F95-E7AE9DC0D5A0}"/>
              </a:ext>
            </a:extLst>
          </p:cNvPr>
          <p:cNvSpPr>
            <a:spLocks/>
          </p:cNvSpPr>
          <p:nvPr/>
        </p:nvSpPr>
        <p:spPr bwMode="gray">
          <a:xfrm>
            <a:off x="22225" y="2052638"/>
            <a:ext cx="9121775" cy="2546350"/>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9" name="Freeform 20">
            <a:extLst>
              <a:ext uri="{FF2B5EF4-FFF2-40B4-BE49-F238E27FC236}">
                <a16:creationId xmlns:a16="http://schemas.microsoft.com/office/drawing/2014/main" id="{F2A02109-877B-409D-8EBC-C461C999B792}"/>
              </a:ext>
            </a:extLst>
          </p:cNvPr>
          <p:cNvSpPr>
            <a:spLocks/>
          </p:cNvSpPr>
          <p:nvPr userDrawn="1"/>
        </p:nvSpPr>
        <p:spPr bwMode="gray">
          <a:xfrm>
            <a:off x="22225" y="2078038"/>
            <a:ext cx="8588375" cy="203676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chemeClr val="folHlink">
              <a:alpha val="7294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txBody>
          <a:bodyPr/>
          <a:lstStyle/>
          <a:p>
            <a:endParaRPr lang="en-GB"/>
          </a:p>
        </p:txBody>
      </p:sp>
      <p:sp>
        <p:nvSpPr>
          <p:cNvPr id="3074" name="Rectangle 2"/>
          <p:cNvSpPr>
            <a:spLocks noGrp="1" noChangeArrowheads="1"/>
          </p:cNvSpPr>
          <p:nvPr>
            <p:ph type="ctrTitle"/>
          </p:nvPr>
        </p:nvSpPr>
        <p:spPr bwMode="gray">
          <a:xfrm>
            <a:off x="1314254" y="394586"/>
            <a:ext cx="6705600" cy="1012825"/>
          </a:xfrm>
        </p:spPr>
        <p:txBody>
          <a:bodyPr/>
          <a:lstStyle>
            <a:lvl1pPr algn="ctr">
              <a:defRPr sz="3600" b="1">
                <a:solidFill>
                  <a:schemeClr val="tx2"/>
                </a:solidFill>
              </a:defRPr>
            </a:lvl1pPr>
          </a:lstStyle>
          <a:p>
            <a:pPr lvl="0"/>
            <a:r>
              <a:rPr lang="en-US" noProof="0"/>
              <a:t>Click to edit Master title style</a:t>
            </a:r>
          </a:p>
        </p:txBody>
      </p:sp>
      <p:sp>
        <p:nvSpPr>
          <p:cNvPr id="3075" name="Rectangle 3"/>
          <p:cNvSpPr>
            <a:spLocks noGrp="1" noChangeArrowheads="1"/>
          </p:cNvSpPr>
          <p:nvPr>
            <p:ph type="subTitle" idx="1"/>
          </p:nvPr>
        </p:nvSpPr>
        <p:spPr bwMode="white">
          <a:xfrm>
            <a:off x="3505200" y="2971800"/>
            <a:ext cx="4343400" cy="685800"/>
          </a:xfrm>
        </p:spPr>
        <p:txBody>
          <a:bodyPr/>
          <a:lstStyle>
            <a:lvl1pPr marL="0" indent="0" algn="r">
              <a:buFont typeface="Symbol" pitchFamily="18" charset="2"/>
              <a:buNone/>
              <a:defRPr sz="1300">
                <a:solidFill>
                  <a:schemeClr val="bg1"/>
                </a:solidFill>
              </a:defRPr>
            </a:lvl1pPr>
          </a:lstStyle>
          <a:p>
            <a:pPr lvl="0"/>
            <a:r>
              <a:rPr lang="en-US" noProof="0"/>
              <a:t>Click to edit Master subtitle style</a:t>
            </a:r>
          </a:p>
        </p:txBody>
      </p:sp>
      <p:sp>
        <p:nvSpPr>
          <p:cNvPr id="14" name="Rectangle 6">
            <a:extLst>
              <a:ext uri="{FF2B5EF4-FFF2-40B4-BE49-F238E27FC236}">
                <a16:creationId xmlns:a16="http://schemas.microsoft.com/office/drawing/2014/main" id="{926EEDB1-8952-4852-B7D0-B68810FC18C4}"/>
              </a:ext>
            </a:extLst>
          </p:cNvPr>
          <p:cNvSpPr>
            <a:spLocks noGrp="1" noChangeArrowheads="1"/>
          </p:cNvSpPr>
          <p:nvPr>
            <p:ph type="sldNum" sz="quarter" idx="10"/>
          </p:nvPr>
        </p:nvSpPr>
        <p:spPr>
          <a:xfrm>
            <a:off x="8210550" y="6467475"/>
            <a:ext cx="533400" cy="244475"/>
          </a:xfrm>
        </p:spPr>
        <p:txBody>
          <a:bodyPr/>
          <a:lstStyle>
            <a:lvl1pPr>
              <a:defRPr b="0">
                <a:solidFill>
                  <a:schemeClr val="bg1"/>
                </a:solidFill>
                <a:latin typeface="Arial" panose="020B0604020202020204" pitchFamily="34" charset="0"/>
              </a:defRPr>
            </a:lvl1pPr>
          </a:lstStyle>
          <a:p>
            <a:pPr>
              <a:defRPr/>
            </a:pPr>
            <a:fld id="{3C3FA361-4D2F-4AE4-A23C-9E08543BC4D5}" type="slidenum">
              <a:rPr lang="en-US" altLang="en-US"/>
              <a:pPr>
                <a:defRPr/>
              </a:pPr>
              <a:t>‹#›</a:t>
            </a:fld>
            <a:endParaRPr lang="en-US" altLang="en-US"/>
          </a:p>
        </p:txBody>
      </p:sp>
      <p:grpSp>
        <p:nvGrpSpPr>
          <p:cNvPr id="15" name="Group 14">
            <a:extLst>
              <a:ext uri="{FF2B5EF4-FFF2-40B4-BE49-F238E27FC236}">
                <a16:creationId xmlns:a16="http://schemas.microsoft.com/office/drawing/2014/main" id="{07F2C761-D669-4ACC-B608-E2074856875E}"/>
              </a:ext>
            </a:extLst>
          </p:cNvPr>
          <p:cNvGrpSpPr/>
          <p:nvPr userDrawn="1"/>
        </p:nvGrpSpPr>
        <p:grpSpPr>
          <a:xfrm>
            <a:off x="211138" y="2332885"/>
            <a:ext cx="3294062" cy="3212004"/>
            <a:chOff x="211138" y="2332885"/>
            <a:chExt cx="3294062" cy="3212004"/>
          </a:xfrm>
        </p:grpSpPr>
        <p:sp>
          <p:nvSpPr>
            <p:cNvPr id="16" name="AutoShape 113" descr="gdd01">
              <a:extLst>
                <a:ext uri="{FF2B5EF4-FFF2-40B4-BE49-F238E27FC236}">
                  <a16:creationId xmlns:a16="http://schemas.microsoft.com/office/drawing/2014/main" id="{0A61D51C-0F9D-4F1D-AB95-65D58FFBA6E4}"/>
                </a:ext>
              </a:extLst>
            </p:cNvPr>
            <p:cNvSpPr>
              <a:spLocks noChangeArrowheads="1"/>
            </p:cNvSpPr>
            <p:nvPr userDrawn="1"/>
          </p:nvSpPr>
          <p:spPr bwMode="gray">
            <a:xfrm>
              <a:off x="211138" y="3140968"/>
              <a:ext cx="1752600" cy="1600200"/>
            </a:xfrm>
            <a:prstGeom prst="hexagon">
              <a:avLst>
                <a:gd name="adj" fmla="val 27381"/>
                <a:gd name="vf" fmla="val 115470"/>
              </a:avLst>
            </a:prstGeom>
            <a:blipFill dpi="0" rotWithShape="1">
              <a:blip r:embed="rId2"/>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7" name="AutoShape 114" descr="gdd04">
              <a:extLst>
                <a:ext uri="{FF2B5EF4-FFF2-40B4-BE49-F238E27FC236}">
                  <a16:creationId xmlns:a16="http://schemas.microsoft.com/office/drawing/2014/main" id="{3D83067C-4AF7-445F-AA27-2018BE84EAE8}"/>
                </a:ext>
              </a:extLst>
            </p:cNvPr>
            <p:cNvSpPr>
              <a:spLocks noChangeArrowheads="1"/>
            </p:cNvSpPr>
            <p:nvPr userDrawn="1"/>
          </p:nvSpPr>
          <p:spPr bwMode="gray">
            <a:xfrm>
              <a:off x="1598613" y="2332885"/>
              <a:ext cx="1828800" cy="1600200"/>
            </a:xfrm>
            <a:prstGeom prst="hexagon">
              <a:avLst>
                <a:gd name="adj" fmla="val 28571"/>
                <a:gd name="vf" fmla="val 115470"/>
              </a:avLst>
            </a:prstGeom>
            <a:blipFill dpi="0" rotWithShape="1">
              <a:blip r:embed="rId3"/>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sp>
          <p:nvSpPr>
            <p:cNvPr id="18" name="AutoShape 115" descr="gdd03">
              <a:extLst>
                <a:ext uri="{FF2B5EF4-FFF2-40B4-BE49-F238E27FC236}">
                  <a16:creationId xmlns:a16="http://schemas.microsoft.com/office/drawing/2014/main" id="{9A3C0891-0D01-4636-90D3-BC6F0C88E31D}"/>
                </a:ext>
              </a:extLst>
            </p:cNvPr>
            <p:cNvSpPr>
              <a:spLocks noChangeArrowheads="1"/>
            </p:cNvSpPr>
            <p:nvPr userDrawn="1"/>
          </p:nvSpPr>
          <p:spPr bwMode="gray">
            <a:xfrm>
              <a:off x="1598613" y="4000792"/>
              <a:ext cx="1906587" cy="1544097"/>
            </a:xfrm>
            <a:prstGeom prst="hexagon">
              <a:avLst>
                <a:gd name="adj" fmla="val 28571"/>
                <a:gd name="vf" fmla="val 115470"/>
              </a:avLst>
            </a:prstGeom>
            <a:blipFill dpi="0" rotWithShape="1">
              <a:blip r:embed="rId4"/>
              <a:srcRect/>
              <a:stretch>
                <a:fillRect/>
              </a:stretch>
            </a:blipFill>
            <a:ln w="28575">
              <a:solidFill>
                <a:schemeClr val="bg1"/>
              </a:solidFill>
              <a:miter lim="800000"/>
              <a:headEnd/>
              <a:tailEnd/>
            </a:ln>
            <a:effectLst>
              <a:outerShdw dist="125080" dir="1437749" algn="ctr" rotWithShape="0">
                <a:schemeClr val="bg2">
                  <a:alpha val="32001"/>
                </a:scheme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ko-KR" altLang="en-US">
                <a:latin typeface="Times New Roman" panose="02020603050405020304" pitchFamily="18" charset="0"/>
                <a:ea typeface="Gulim" panose="020B0600000101010101" pitchFamily="34" charset="-127"/>
              </a:endParaRPr>
            </a:p>
          </p:txBody>
        </p:sp>
      </p:grpSp>
    </p:spTree>
    <p:extLst>
      <p:ext uri="{BB962C8B-B14F-4D97-AF65-F5344CB8AC3E}">
        <p14:creationId xmlns:p14="http://schemas.microsoft.com/office/powerpoint/2010/main" val="2016941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091971"/>
            <a:ext cx="8143873" cy="5248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0C5240EA-57E8-4837-8F56-8195941B3D11}"/>
              </a:ext>
            </a:extLst>
          </p:cNvPr>
          <p:cNvSpPr>
            <a:spLocks noGrp="1" noChangeArrowheads="1"/>
          </p:cNvSpPr>
          <p:nvPr>
            <p:ph type="dt" sz="half" idx="10"/>
          </p:nvPr>
        </p:nvSpPr>
        <p:spPr/>
        <p:txBody>
          <a:bodyPr/>
          <a:lstStyle>
            <a:lvl1pPr>
              <a:defRPr/>
            </a:lvl1pPr>
          </a:lstStyle>
          <a:p>
            <a:pPr>
              <a:defRPr/>
            </a:pPr>
            <a:r>
              <a:rPr lang="en-US"/>
              <a:t>Object-oriented programming</a:t>
            </a:r>
            <a:endParaRPr lang="en-US" dirty="0"/>
          </a:p>
        </p:txBody>
      </p:sp>
      <p:sp>
        <p:nvSpPr>
          <p:cNvPr id="5" name="Rectangle 6">
            <a:extLst>
              <a:ext uri="{FF2B5EF4-FFF2-40B4-BE49-F238E27FC236}">
                <a16:creationId xmlns:a16="http://schemas.microsoft.com/office/drawing/2014/main" id="{3E58EE62-A459-40E4-B84D-308537522995}"/>
              </a:ext>
            </a:extLst>
          </p:cNvPr>
          <p:cNvSpPr>
            <a:spLocks noGrp="1" noChangeArrowheads="1"/>
          </p:cNvSpPr>
          <p:nvPr>
            <p:ph type="sldNum" sz="quarter" idx="11"/>
          </p:nvPr>
        </p:nvSpPr>
        <p:spPr>
          <a:xfrm>
            <a:off x="8229600" y="6477000"/>
            <a:ext cx="523875" cy="249238"/>
          </a:xfrm>
        </p:spPr>
        <p:txBody>
          <a:bodyPr/>
          <a:lstStyle>
            <a:lvl1pPr>
              <a:defRPr/>
            </a:lvl1pPr>
          </a:lstStyle>
          <a:p>
            <a:pPr>
              <a:defRPr/>
            </a:pPr>
            <a:fld id="{812A3249-7FF3-4311-A461-F791DB37E44E}" type="slidenum">
              <a:rPr lang="en-US" altLang="en-US"/>
              <a:pPr>
                <a:defRPr/>
              </a:pPr>
              <a:t>‹#›</a:t>
            </a:fld>
            <a:endParaRPr lang="en-US" altLang="en-US"/>
          </a:p>
        </p:txBody>
      </p:sp>
    </p:spTree>
    <p:extLst>
      <p:ext uri="{BB962C8B-B14F-4D97-AF65-F5344CB8AC3E}">
        <p14:creationId xmlns:p14="http://schemas.microsoft.com/office/powerpoint/2010/main" val="1989675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2BAC6A13-0985-428A-9542-9CE8941BCA7E}"/>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id="{B83AE2EF-9F7D-42B3-9C0F-7F2A22C981A0}"/>
              </a:ext>
            </a:extLst>
          </p:cNvPr>
          <p:cNvSpPr>
            <a:spLocks noGrp="1" noChangeArrowheads="1"/>
          </p:cNvSpPr>
          <p:nvPr>
            <p:ph type="sldNum" sz="quarter" idx="11"/>
          </p:nvPr>
        </p:nvSpPr>
        <p:spPr>
          <a:ln/>
        </p:spPr>
        <p:txBody>
          <a:bodyPr/>
          <a:lstStyle>
            <a:lvl1pPr>
              <a:defRPr/>
            </a:lvl1pPr>
          </a:lstStyle>
          <a:p>
            <a:pPr>
              <a:defRPr/>
            </a:pPr>
            <a:fld id="{5876E636-6A3F-482E-A55D-3461A2214AF5}" type="slidenum">
              <a:rPr lang="en-US" altLang="en-US"/>
              <a:pPr>
                <a:defRPr/>
              </a:pPr>
              <a:t>‹#›</a:t>
            </a:fld>
            <a:endParaRPr lang="en-US" altLang="en-US"/>
          </a:p>
        </p:txBody>
      </p:sp>
    </p:spTree>
    <p:extLst>
      <p:ext uri="{BB962C8B-B14F-4D97-AF65-F5344CB8AC3E}">
        <p14:creationId xmlns:p14="http://schemas.microsoft.com/office/powerpoint/2010/main" val="29253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F326BE-87D6-4AFE-A97A-F9EFA9AF3415}"/>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id="{C0D121DE-A675-4D87-B2D0-6719E0974E3F}"/>
              </a:ext>
            </a:extLst>
          </p:cNvPr>
          <p:cNvSpPr>
            <a:spLocks noGrp="1" noChangeArrowheads="1"/>
          </p:cNvSpPr>
          <p:nvPr>
            <p:ph type="sldNum" sz="quarter" idx="11"/>
          </p:nvPr>
        </p:nvSpPr>
        <p:spPr>
          <a:ln/>
        </p:spPr>
        <p:txBody>
          <a:bodyPr/>
          <a:lstStyle>
            <a:lvl1pPr>
              <a:defRPr/>
            </a:lvl1pPr>
          </a:lstStyle>
          <a:p>
            <a:pPr>
              <a:defRPr/>
            </a:pPr>
            <a:fld id="{35FFB2C0-EA30-4FF8-A954-C09EDFCDAAD2}" type="slidenum">
              <a:rPr lang="en-US" altLang="en-US"/>
              <a:pPr>
                <a:defRPr/>
              </a:pPr>
              <a:t>‹#›</a:t>
            </a:fld>
            <a:endParaRPr lang="en-US" altLang="en-US"/>
          </a:p>
        </p:txBody>
      </p:sp>
    </p:spTree>
    <p:extLst>
      <p:ext uri="{BB962C8B-B14F-4D97-AF65-F5344CB8AC3E}">
        <p14:creationId xmlns:p14="http://schemas.microsoft.com/office/powerpoint/2010/main" val="2624114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077200" cy="639762"/>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4F693D6-F682-4186-A194-FCAD47E71439}"/>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8" name="Rectangle 6">
            <a:extLst>
              <a:ext uri="{FF2B5EF4-FFF2-40B4-BE49-F238E27FC236}">
                <a16:creationId xmlns:a16="http://schemas.microsoft.com/office/drawing/2014/main" id="{904D7F33-F9FC-4425-A783-FB3917D590C0}"/>
              </a:ext>
            </a:extLst>
          </p:cNvPr>
          <p:cNvSpPr>
            <a:spLocks noGrp="1" noChangeArrowheads="1"/>
          </p:cNvSpPr>
          <p:nvPr>
            <p:ph type="sldNum" sz="quarter" idx="11"/>
          </p:nvPr>
        </p:nvSpPr>
        <p:spPr>
          <a:ln/>
        </p:spPr>
        <p:txBody>
          <a:bodyPr/>
          <a:lstStyle>
            <a:lvl1pPr>
              <a:defRPr/>
            </a:lvl1pPr>
          </a:lstStyle>
          <a:p>
            <a:pPr>
              <a:defRPr/>
            </a:pPr>
            <a:fld id="{9DF51C48-686C-4105-A55F-7DFCE0CA3DB1}" type="slidenum">
              <a:rPr lang="en-US" altLang="en-US"/>
              <a:pPr>
                <a:defRPr/>
              </a:pPr>
              <a:t>‹#›</a:t>
            </a:fld>
            <a:endParaRPr lang="en-US" altLang="en-US"/>
          </a:p>
        </p:txBody>
      </p:sp>
    </p:spTree>
    <p:extLst>
      <p:ext uri="{BB962C8B-B14F-4D97-AF65-F5344CB8AC3E}">
        <p14:creationId xmlns:p14="http://schemas.microsoft.com/office/powerpoint/2010/main" val="2823832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72080FC-CDE6-4360-A251-723E2B0B40DA}"/>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4" name="Rectangle 6">
            <a:extLst>
              <a:ext uri="{FF2B5EF4-FFF2-40B4-BE49-F238E27FC236}">
                <a16:creationId xmlns:a16="http://schemas.microsoft.com/office/drawing/2014/main" id="{AD15FB44-2835-4E0C-8A7F-2EF4AAA6BBB5}"/>
              </a:ext>
            </a:extLst>
          </p:cNvPr>
          <p:cNvSpPr>
            <a:spLocks noGrp="1" noChangeArrowheads="1"/>
          </p:cNvSpPr>
          <p:nvPr>
            <p:ph type="sldNum" sz="quarter" idx="11"/>
          </p:nvPr>
        </p:nvSpPr>
        <p:spPr>
          <a:ln/>
        </p:spPr>
        <p:txBody>
          <a:bodyPr/>
          <a:lstStyle>
            <a:lvl1pPr>
              <a:defRPr/>
            </a:lvl1pPr>
          </a:lstStyle>
          <a:p>
            <a:pPr>
              <a:defRPr/>
            </a:pPr>
            <a:fld id="{CA0A9AB1-6FC7-455C-8861-245351A9CC2B}" type="slidenum">
              <a:rPr lang="en-US" altLang="en-US"/>
              <a:pPr>
                <a:defRPr/>
              </a:pPr>
              <a:t>‹#›</a:t>
            </a:fld>
            <a:endParaRPr lang="en-US" altLang="en-US"/>
          </a:p>
        </p:txBody>
      </p:sp>
    </p:spTree>
    <p:extLst>
      <p:ext uri="{BB962C8B-B14F-4D97-AF65-F5344CB8AC3E}">
        <p14:creationId xmlns:p14="http://schemas.microsoft.com/office/powerpoint/2010/main" val="8179631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B2221EF-5A9A-4B30-BAE8-CF5587412112}"/>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3" name="Rectangle 6">
            <a:extLst>
              <a:ext uri="{FF2B5EF4-FFF2-40B4-BE49-F238E27FC236}">
                <a16:creationId xmlns:a16="http://schemas.microsoft.com/office/drawing/2014/main" id="{ED6365EE-111A-4B60-ACDF-538EFE9D8E4B}"/>
              </a:ext>
            </a:extLst>
          </p:cNvPr>
          <p:cNvSpPr>
            <a:spLocks noGrp="1" noChangeArrowheads="1"/>
          </p:cNvSpPr>
          <p:nvPr>
            <p:ph type="sldNum" sz="quarter" idx="11"/>
          </p:nvPr>
        </p:nvSpPr>
        <p:spPr>
          <a:ln/>
        </p:spPr>
        <p:txBody>
          <a:bodyPr/>
          <a:lstStyle>
            <a:lvl1pPr>
              <a:defRPr/>
            </a:lvl1pPr>
          </a:lstStyle>
          <a:p>
            <a:pPr>
              <a:defRPr/>
            </a:pPr>
            <a:fld id="{C5259764-15E3-4DA7-ADDC-A54628629F60}" type="slidenum">
              <a:rPr lang="en-US" altLang="en-US"/>
              <a:pPr>
                <a:defRPr/>
              </a:pPr>
              <a:t>‹#›</a:t>
            </a:fld>
            <a:endParaRPr lang="en-US" altLang="en-US"/>
          </a:p>
        </p:txBody>
      </p:sp>
    </p:spTree>
    <p:extLst>
      <p:ext uri="{BB962C8B-B14F-4D97-AF65-F5344CB8AC3E}">
        <p14:creationId xmlns:p14="http://schemas.microsoft.com/office/powerpoint/2010/main" val="1126561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87025B2C-9266-48B6-9E0D-A396281055C3}"/>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id="{AFDA2CFC-5ADF-4655-87CA-F052889BBD1D}"/>
              </a:ext>
            </a:extLst>
          </p:cNvPr>
          <p:cNvSpPr>
            <a:spLocks noGrp="1" noChangeArrowheads="1"/>
          </p:cNvSpPr>
          <p:nvPr>
            <p:ph type="sldNum" sz="quarter" idx="11"/>
          </p:nvPr>
        </p:nvSpPr>
        <p:spPr>
          <a:ln/>
        </p:spPr>
        <p:txBody>
          <a:bodyPr/>
          <a:lstStyle>
            <a:lvl1pPr>
              <a:defRPr/>
            </a:lvl1pPr>
          </a:lstStyle>
          <a:p>
            <a:pPr>
              <a:defRPr/>
            </a:pPr>
            <a:fld id="{15B20809-AF2E-4159-BF88-89409096A1C1}" type="slidenum">
              <a:rPr lang="en-US" altLang="en-US"/>
              <a:pPr>
                <a:defRPr/>
              </a:pPr>
              <a:t>‹#›</a:t>
            </a:fld>
            <a:endParaRPr lang="en-US" altLang="en-US"/>
          </a:p>
        </p:txBody>
      </p:sp>
    </p:spTree>
    <p:extLst>
      <p:ext uri="{BB962C8B-B14F-4D97-AF65-F5344CB8AC3E}">
        <p14:creationId xmlns:p14="http://schemas.microsoft.com/office/powerpoint/2010/main" val="374553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091971"/>
            <a:ext cx="8143873" cy="52482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FE94502B-A861-4213-AD5E-4A51EFED0509}"/>
              </a:ext>
            </a:extLst>
          </p:cNvPr>
          <p:cNvSpPr>
            <a:spLocks noGrp="1" noChangeArrowheads="1"/>
          </p:cNvSpPr>
          <p:nvPr>
            <p:ph type="dt" sz="half" idx="10"/>
          </p:nvPr>
        </p:nvSpPr>
        <p:spPr/>
        <p:txBody>
          <a:bodyPr/>
          <a:lstStyle>
            <a:lvl1pPr>
              <a:defRPr/>
            </a:lvl1pPr>
          </a:lstStyle>
          <a:p>
            <a:pPr>
              <a:defRPr/>
            </a:pPr>
            <a:r>
              <a:rPr lang="en-US"/>
              <a:t>Chương 2-Lập trình hướng đối tượng với Java</a:t>
            </a:r>
            <a:endParaRPr lang="en-US" dirty="0"/>
          </a:p>
        </p:txBody>
      </p:sp>
      <p:sp>
        <p:nvSpPr>
          <p:cNvPr id="5" name="Rectangle 6">
            <a:extLst>
              <a:ext uri="{FF2B5EF4-FFF2-40B4-BE49-F238E27FC236}">
                <a16:creationId xmlns:a16="http://schemas.microsoft.com/office/drawing/2014/main" id="{505C51E6-A07E-45CE-9540-CE1094B6D153}"/>
              </a:ext>
            </a:extLst>
          </p:cNvPr>
          <p:cNvSpPr>
            <a:spLocks noGrp="1" noChangeArrowheads="1"/>
          </p:cNvSpPr>
          <p:nvPr>
            <p:ph type="sldNum" sz="quarter" idx="11"/>
          </p:nvPr>
        </p:nvSpPr>
        <p:spPr>
          <a:xfrm>
            <a:off x="8229600" y="6477000"/>
            <a:ext cx="523875" cy="249238"/>
          </a:xfrm>
        </p:spPr>
        <p:txBody>
          <a:bodyPr/>
          <a:lstStyle>
            <a:lvl1pPr>
              <a:defRPr/>
            </a:lvl1pPr>
          </a:lstStyle>
          <a:p>
            <a:pPr>
              <a:defRPr/>
            </a:pPr>
            <a:fld id="{5F4B234B-ADCF-47EA-94FA-1884F3D26864}" type="slidenum">
              <a:rPr lang="en-US" altLang="en-US"/>
              <a:pPr>
                <a:defRPr/>
              </a:pPr>
              <a:t>‹#›</a:t>
            </a:fld>
            <a:endParaRPr lang="en-US" altLang="en-US"/>
          </a:p>
        </p:txBody>
      </p:sp>
    </p:spTree>
    <p:extLst>
      <p:ext uri="{BB962C8B-B14F-4D97-AF65-F5344CB8AC3E}">
        <p14:creationId xmlns:p14="http://schemas.microsoft.com/office/powerpoint/2010/main" val="3563166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BDE1E2B-B362-41C7-80E3-3654964F91D9}"/>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6" name="Rectangle 6">
            <a:extLst>
              <a:ext uri="{FF2B5EF4-FFF2-40B4-BE49-F238E27FC236}">
                <a16:creationId xmlns:a16="http://schemas.microsoft.com/office/drawing/2014/main" id="{40CEDA1C-9E07-4288-ADDD-881261935723}"/>
              </a:ext>
            </a:extLst>
          </p:cNvPr>
          <p:cNvSpPr>
            <a:spLocks noGrp="1" noChangeArrowheads="1"/>
          </p:cNvSpPr>
          <p:nvPr>
            <p:ph type="sldNum" sz="quarter" idx="11"/>
          </p:nvPr>
        </p:nvSpPr>
        <p:spPr>
          <a:ln/>
        </p:spPr>
        <p:txBody>
          <a:bodyPr/>
          <a:lstStyle>
            <a:lvl1pPr>
              <a:defRPr/>
            </a:lvl1pPr>
          </a:lstStyle>
          <a:p>
            <a:pPr>
              <a:defRPr/>
            </a:pPr>
            <a:fld id="{CA7BA526-0AB8-444E-A5D3-AC58E5792132}" type="slidenum">
              <a:rPr lang="en-US" altLang="en-US"/>
              <a:pPr>
                <a:defRPr/>
              </a:pPr>
              <a:t>‹#›</a:t>
            </a:fld>
            <a:endParaRPr lang="en-US" altLang="en-US"/>
          </a:p>
        </p:txBody>
      </p:sp>
    </p:spTree>
    <p:extLst>
      <p:ext uri="{BB962C8B-B14F-4D97-AF65-F5344CB8AC3E}">
        <p14:creationId xmlns:p14="http://schemas.microsoft.com/office/powerpoint/2010/main" val="4100974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1DC1626-53C9-4183-A995-D84728F4B1B4}"/>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id="{789676C3-85BA-43B4-B4E3-B7A2D56F1D67}"/>
              </a:ext>
            </a:extLst>
          </p:cNvPr>
          <p:cNvSpPr>
            <a:spLocks noGrp="1" noChangeArrowheads="1"/>
          </p:cNvSpPr>
          <p:nvPr>
            <p:ph type="sldNum" sz="quarter" idx="11"/>
          </p:nvPr>
        </p:nvSpPr>
        <p:spPr>
          <a:ln/>
        </p:spPr>
        <p:txBody>
          <a:bodyPr/>
          <a:lstStyle>
            <a:lvl1pPr>
              <a:defRPr/>
            </a:lvl1pPr>
          </a:lstStyle>
          <a:p>
            <a:pPr>
              <a:defRPr/>
            </a:pPr>
            <a:fld id="{7DC879A7-A126-4F0B-8AA0-9AD6B44151D3}" type="slidenum">
              <a:rPr lang="en-US" altLang="en-US"/>
              <a:pPr>
                <a:defRPr/>
              </a:pPr>
              <a:t>‹#›</a:t>
            </a:fld>
            <a:endParaRPr lang="en-US" altLang="en-US"/>
          </a:p>
        </p:txBody>
      </p:sp>
    </p:spTree>
    <p:extLst>
      <p:ext uri="{BB962C8B-B14F-4D97-AF65-F5344CB8AC3E}">
        <p14:creationId xmlns:p14="http://schemas.microsoft.com/office/powerpoint/2010/main" val="421782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943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943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006F4B-BD5C-4DE1-B17A-7738F4DADAFB}"/>
              </a:ext>
            </a:extLst>
          </p:cNvPr>
          <p:cNvSpPr>
            <a:spLocks noGrp="1" noChangeArrowheads="1"/>
          </p:cNvSpPr>
          <p:nvPr>
            <p:ph type="dt" sz="half" idx="10"/>
          </p:nvPr>
        </p:nvSpPr>
        <p:spPr>
          <a:ln/>
        </p:spPr>
        <p:txBody>
          <a:bodyPr/>
          <a:lstStyle>
            <a:lvl1pPr>
              <a:defRPr/>
            </a:lvl1pPr>
          </a:lstStyle>
          <a:p>
            <a:pPr>
              <a:defRPr/>
            </a:pPr>
            <a:r>
              <a:rPr lang="en-US"/>
              <a:t>Object-oriented programming</a:t>
            </a:r>
          </a:p>
        </p:txBody>
      </p:sp>
      <p:sp>
        <p:nvSpPr>
          <p:cNvPr id="5" name="Rectangle 6">
            <a:extLst>
              <a:ext uri="{FF2B5EF4-FFF2-40B4-BE49-F238E27FC236}">
                <a16:creationId xmlns:a16="http://schemas.microsoft.com/office/drawing/2014/main" id="{83F37196-1547-4BA3-8973-5777A71ED90C}"/>
              </a:ext>
            </a:extLst>
          </p:cNvPr>
          <p:cNvSpPr>
            <a:spLocks noGrp="1" noChangeArrowheads="1"/>
          </p:cNvSpPr>
          <p:nvPr>
            <p:ph type="sldNum" sz="quarter" idx="11"/>
          </p:nvPr>
        </p:nvSpPr>
        <p:spPr>
          <a:ln/>
        </p:spPr>
        <p:txBody>
          <a:bodyPr/>
          <a:lstStyle>
            <a:lvl1pPr>
              <a:defRPr/>
            </a:lvl1pPr>
          </a:lstStyle>
          <a:p>
            <a:pPr>
              <a:defRPr/>
            </a:pPr>
            <a:fld id="{0023B9B1-7BCC-4B50-8876-50E66F4BAA63}" type="slidenum">
              <a:rPr lang="en-US" altLang="en-US"/>
              <a:pPr>
                <a:defRPr/>
              </a:pPr>
              <a:t>‹#›</a:t>
            </a:fld>
            <a:endParaRPr lang="en-US" altLang="en-US"/>
          </a:p>
        </p:txBody>
      </p:sp>
    </p:spTree>
    <p:extLst>
      <p:ext uri="{BB962C8B-B14F-4D97-AF65-F5344CB8AC3E}">
        <p14:creationId xmlns:p14="http://schemas.microsoft.com/office/powerpoint/2010/main" val="18936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DFE6721-2895-485E-80DC-82A7543E67C3}"/>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5" name="Rectangle 6">
            <a:extLst>
              <a:ext uri="{FF2B5EF4-FFF2-40B4-BE49-F238E27FC236}">
                <a16:creationId xmlns:a16="http://schemas.microsoft.com/office/drawing/2014/main" id="{970506F6-B077-4243-AA71-0B86B327D375}"/>
              </a:ext>
            </a:extLst>
          </p:cNvPr>
          <p:cNvSpPr>
            <a:spLocks noGrp="1" noChangeArrowheads="1"/>
          </p:cNvSpPr>
          <p:nvPr>
            <p:ph type="sldNum" sz="quarter" idx="11"/>
          </p:nvPr>
        </p:nvSpPr>
        <p:spPr>
          <a:ln/>
        </p:spPr>
        <p:txBody>
          <a:bodyPr/>
          <a:lstStyle>
            <a:lvl1pPr>
              <a:defRPr/>
            </a:lvl1pPr>
          </a:lstStyle>
          <a:p>
            <a:pPr>
              <a:defRPr/>
            </a:pPr>
            <a:fld id="{84D3907D-7B0B-49EB-A075-55CCED635084}" type="slidenum">
              <a:rPr lang="en-US" altLang="en-US"/>
              <a:pPr>
                <a:defRPr/>
              </a:pPr>
              <a:t>‹#›</a:t>
            </a:fld>
            <a:endParaRPr lang="en-US" altLang="en-US"/>
          </a:p>
        </p:txBody>
      </p:sp>
    </p:spTree>
    <p:extLst>
      <p:ext uri="{BB962C8B-B14F-4D97-AF65-F5344CB8AC3E}">
        <p14:creationId xmlns:p14="http://schemas.microsoft.com/office/powerpoint/2010/main" val="1890153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B8E9338-5E9A-4377-8B89-9D94B2A58E4A}"/>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6" name="Rectangle 6">
            <a:extLst>
              <a:ext uri="{FF2B5EF4-FFF2-40B4-BE49-F238E27FC236}">
                <a16:creationId xmlns:a16="http://schemas.microsoft.com/office/drawing/2014/main" id="{3F23374F-376C-47D7-9251-A0AAB64ED785}"/>
              </a:ext>
            </a:extLst>
          </p:cNvPr>
          <p:cNvSpPr>
            <a:spLocks noGrp="1" noChangeArrowheads="1"/>
          </p:cNvSpPr>
          <p:nvPr>
            <p:ph type="sldNum" sz="quarter" idx="11"/>
          </p:nvPr>
        </p:nvSpPr>
        <p:spPr>
          <a:ln/>
        </p:spPr>
        <p:txBody>
          <a:bodyPr/>
          <a:lstStyle>
            <a:lvl1pPr>
              <a:defRPr/>
            </a:lvl1pPr>
          </a:lstStyle>
          <a:p>
            <a:pPr>
              <a:defRPr/>
            </a:pPr>
            <a:fld id="{2C0E3F87-66AE-47F0-938F-21FABEB948F5}" type="slidenum">
              <a:rPr lang="en-US" altLang="en-US"/>
              <a:pPr>
                <a:defRPr/>
              </a:pPr>
              <a:t>‹#›</a:t>
            </a:fld>
            <a:endParaRPr lang="en-US" altLang="en-US"/>
          </a:p>
        </p:txBody>
      </p:sp>
    </p:spTree>
    <p:extLst>
      <p:ext uri="{BB962C8B-B14F-4D97-AF65-F5344CB8AC3E}">
        <p14:creationId xmlns:p14="http://schemas.microsoft.com/office/powerpoint/2010/main" val="2793820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8077200" cy="639762"/>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EA0A36A-EFC2-48AC-991C-852766502DF4}"/>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8" name="Rectangle 6">
            <a:extLst>
              <a:ext uri="{FF2B5EF4-FFF2-40B4-BE49-F238E27FC236}">
                <a16:creationId xmlns:a16="http://schemas.microsoft.com/office/drawing/2014/main" id="{D19A3E7A-0638-4FE5-B081-7F0F4D0C647E}"/>
              </a:ext>
            </a:extLst>
          </p:cNvPr>
          <p:cNvSpPr>
            <a:spLocks noGrp="1" noChangeArrowheads="1"/>
          </p:cNvSpPr>
          <p:nvPr>
            <p:ph type="sldNum" sz="quarter" idx="11"/>
          </p:nvPr>
        </p:nvSpPr>
        <p:spPr>
          <a:ln/>
        </p:spPr>
        <p:txBody>
          <a:bodyPr/>
          <a:lstStyle>
            <a:lvl1pPr>
              <a:defRPr/>
            </a:lvl1pPr>
          </a:lstStyle>
          <a:p>
            <a:pPr>
              <a:defRPr/>
            </a:pPr>
            <a:fld id="{05A80D5F-4A96-4D32-9A39-92F246F2DECE}" type="slidenum">
              <a:rPr lang="en-US" altLang="en-US"/>
              <a:pPr>
                <a:defRPr/>
              </a:pPr>
              <a:t>‹#›</a:t>
            </a:fld>
            <a:endParaRPr lang="en-US" altLang="en-US"/>
          </a:p>
        </p:txBody>
      </p:sp>
    </p:spTree>
    <p:extLst>
      <p:ext uri="{BB962C8B-B14F-4D97-AF65-F5344CB8AC3E}">
        <p14:creationId xmlns:p14="http://schemas.microsoft.com/office/powerpoint/2010/main" val="3191545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44754E1B-561A-4C3F-8738-94F252EF1196}"/>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4" name="Rectangle 6">
            <a:extLst>
              <a:ext uri="{FF2B5EF4-FFF2-40B4-BE49-F238E27FC236}">
                <a16:creationId xmlns:a16="http://schemas.microsoft.com/office/drawing/2014/main" id="{6C6D155E-5251-4588-A657-27676F2559F9}"/>
              </a:ext>
            </a:extLst>
          </p:cNvPr>
          <p:cNvSpPr>
            <a:spLocks noGrp="1" noChangeArrowheads="1"/>
          </p:cNvSpPr>
          <p:nvPr>
            <p:ph type="sldNum" sz="quarter" idx="11"/>
          </p:nvPr>
        </p:nvSpPr>
        <p:spPr>
          <a:ln/>
        </p:spPr>
        <p:txBody>
          <a:bodyPr/>
          <a:lstStyle>
            <a:lvl1pPr>
              <a:defRPr/>
            </a:lvl1pPr>
          </a:lstStyle>
          <a:p>
            <a:pPr>
              <a:defRPr/>
            </a:pPr>
            <a:fld id="{3A644FCA-1061-4902-97A0-AD3DC1E3E70F}" type="slidenum">
              <a:rPr lang="en-US" altLang="en-US"/>
              <a:pPr>
                <a:defRPr/>
              </a:pPr>
              <a:t>‹#›</a:t>
            </a:fld>
            <a:endParaRPr lang="en-US" altLang="en-US"/>
          </a:p>
        </p:txBody>
      </p:sp>
    </p:spTree>
    <p:extLst>
      <p:ext uri="{BB962C8B-B14F-4D97-AF65-F5344CB8AC3E}">
        <p14:creationId xmlns:p14="http://schemas.microsoft.com/office/powerpoint/2010/main" val="79344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8E4450F-AD42-4343-BFE1-41968ABB1444}"/>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3" name="Rectangle 6">
            <a:extLst>
              <a:ext uri="{FF2B5EF4-FFF2-40B4-BE49-F238E27FC236}">
                <a16:creationId xmlns:a16="http://schemas.microsoft.com/office/drawing/2014/main" id="{E062258D-286C-4713-BEE2-736C4CA82FAD}"/>
              </a:ext>
            </a:extLst>
          </p:cNvPr>
          <p:cNvSpPr>
            <a:spLocks noGrp="1" noChangeArrowheads="1"/>
          </p:cNvSpPr>
          <p:nvPr>
            <p:ph type="sldNum" sz="quarter" idx="11"/>
          </p:nvPr>
        </p:nvSpPr>
        <p:spPr>
          <a:ln/>
        </p:spPr>
        <p:txBody>
          <a:bodyPr/>
          <a:lstStyle>
            <a:lvl1pPr>
              <a:defRPr/>
            </a:lvl1pPr>
          </a:lstStyle>
          <a:p>
            <a:pPr>
              <a:defRPr/>
            </a:pPr>
            <a:fld id="{36AAC972-7B5D-4AA8-9AEF-AC4135741B74}" type="slidenum">
              <a:rPr lang="en-US" altLang="en-US"/>
              <a:pPr>
                <a:defRPr/>
              </a:pPr>
              <a:t>‹#›</a:t>
            </a:fld>
            <a:endParaRPr lang="en-US" altLang="en-US"/>
          </a:p>
        </p:txBody>
      </p:sp>
    </p:spTree>
    <p:extLst>
      <p:ext uri="{BB962C8B-B14F-4D97-AF65-F5344CB8AC3E}">
        <p14:creationId xmlns:p14="http://schemas.microsoft.com/office/powerpoint/2010/main" val="1813196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D121862-A65A-453A-BE38-64AC81FCBEA5}"/>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6" name="Rectangle 6">
            <a:extLst>
              <a:ext uri="{FF2B5EF4-FFF2-40B4-BE49-F238E27FC236}">
                <a16:creationId xmlns:a16="http://schemas.microsoft.com/office/drawing/2014/main" id="{33C9313A-CFC5-42F5-BFD0-DC61F30F5F25}"/>
              </a:ext>
            </a:extLst>
          </p:cNvPr>
          <p:cNvSpPr>
            <a:spLocks noGrp="1" noChangeArrowheads="1"/>
          </p:cNvSpPr>
          <p:nvPr>
            <p:ph type="sldNum" sz="quarter" idx="11"/>
          </p:nvPr>
        </p:nvSpPr>
        <p:spPr>
          <a:ln/>
        </p:spPr>
        <p:txBody>
          <a:bodyPr/>
          <a:lstStyle>
            <a:lvl1pPr>
              <a:defRPr/>
            </a:lvl1pPr>
          </a:lstStyle>
          <a:p>
            <a:pPr>
              <a:defRPr/>
            </a:pPr>
            <a:fld id="{4A9749D4-34F1-4CC9-AA3A-87F31DCC98E3}" type="slidenum">
              <a:rPr lang="en-US" altLang="en-US"/>
              <a:pPr>
                <a:defRPr/>
              </a:pPr>
              <a:t>‹#›</a:t>
            </a:fld>
            <a:endParaRPr lang="en-US" altLang="en-US"/>
          </a:p>
        </p:txBody>
      </p:sp>
    </p:spTree>
    <p:extLst>
      <p:ext uri="{BB962C8B-B14F-4D97-AF65-F5344CB8AC3E}">
        <p14:creationId xmlns:p14="http://schemas.microsoft.com/office/powerpoint/2010/main" val="152112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5803E83-344F-4990-B4FB-50F3D1C7BD17}"/>
              </a:ext>
            </a:extLst>
          </p:cNvPr>
          <p:cNvSpPr>
            <a:spLocks noGrp="1" noChangeArrowheads="1"/>
          </p:cNvSpPr>
          <p:nvPr>
            <p:ph type="dt" sz="half" idx="10"/>
          </p:nvPr>
        </p:nvSpPr>
        <p:spPr>
          <a:ln/>
        </p:spPr>
        <p:txBody>
          <a:bodyPr/>
          <a:lstStyle>
            <a:lvl1pPr>
              <a:defRPr/>
            </a:lvl1pPr>
          </a:lstStyle>
          <a:p>
            <a:pPr>
              <a:defRPr/>
            </a:pPr>
            <a:r>
              <a:rPr lang="en-US"/>
              <a:t>Chương 2-Lập trình hướng đối tượng với Java</a:t>
            </a:r>
          </a:p>
        </p:txBody>
      </p:sp>
      <p:sp>
        <p:nvSpPr>
          <p:cNvPr id="6" name="Rectangle 6">
            <a:extLst>
              <a:ext uri="{FF2B5EF4-FFF2-40B4-BE49-F238E27FC236}">
                <a16:creationId xmlns:a16="http://schemas.microsoft.com/office/drawing/2014/main" id="{9B47E931-7D26-4511-BB32-D6267FA532A8}"/>
              </a:ext>
            </a:extLst>
          </p:cNvPr>
          <p:cNvSpPr>
            <a:spLocks noGrp="1" noChangeArrowheads="1"/>
          </p:cNvSpPr>
          <p:nvPr>
            <p:ph type="sldNum" sz="quarter" idx="11"/>
          </p:nvPr>
        </p:nvSpPr>
        <p:spPr>
          <a:ln/>
        </p:spPr>
        <p:txBody>
          <a:bodyPr/>
          <a:lstStyle>
            <a:lvl1pPr>
              <a:defRPr/>
            </a:lvl1pPr>
          </a:lstStyle>
          <a:p>
            <a:pPr>
              <a:defRPr/>
            </a:pPr>
            <a:fld id="{6284E463-93EA-45D5-9439-96F67109A244}" type="slidenum">
              <a:rPr lang="en-US" altLang="en-US"/>
              <a:pPr>
                <a:defRPr/>
              </a:pPr>
              <a:t>‹#›</a:t>
            </a:fld>
            <a:endParaRPr lang="en-US" altLang="en-US"/>
          </a:p>
        </p:txBody>
      </p:sp>
    </p:spTree>
    <p:extLst>
      <p:ext uri="{BB962C8B-B14F-4D97-AF65-F5344CB8AC3E}">
        <p14:creationId xmlns:p14="http://schemas.microsoft.com/office/powerpoint/2010/main" val="4105833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1" descr="justpad">
            <a:extLst>
              <a:ext uri="{FF2B5EF4-FFF2-40B4-BE49-F238E27FC236}">
                <a16:creationId xmlns:a16="http://schemas.microsoft.com/office/drawing/2014/main" id="{4211AC81-CA09-44C3-8E3B-D703EA8DC12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1335" t="253" r="1352" b="276"/>
          <a:stretch>
            <a:fillRect/>
          </a:stretch>
        </p:blipFill>
        <p:spPr bwMode="auto">
          <a:xfrm>
            <a:off x="58738" y="395288"/>
            <a:ext cx="90852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reeform 15">
            <a:extLst>
              <a:ext uri="{FF2B5EF4-FFF2-40B4-BE49-F238E27FC236}">
                <a16:creationId xmlns:a16="http://schemas.microsoft.com/office/drawing/2014/main" id="{8E1BC9A7-DFF7-419C-A110-EC0C2BCE9837}"/>
              </a:ext>
            </a:extLst>
          </p:cNvPr>
          <p:cNvSpPr>
            <a:spLocks/>
          </p:cNvSpPr>
          <p:nvPr/>
        </p:nvSpPr>
        <p:spPr bwMode="gray">
          <a:xfrm>
            <a:off x="-9525" y="344488"/>
            <a:ext cx="9153525" cy="633412"/>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7" name="AutoShape 21">
            <a:extLst>
              <a:ext uri="{FF2B5EF4-FFF2-40B4-BE49-F238E27FC236}">
                <a16:creationId xmlns:a16="http://schemas.microsoft.com/office/drawing/2014/main" id="{3E20BEC4-34BD-4AA5-8A4A-8441B8853905}"/>
              </a:ext>
            </a:extLst>
          </p:cNvPr>
          <p:cNvSpPr>
            <a:spLocks noChangeArrowheads="1"/>
          </p:cNvSpPr>
          <p:nvPr/>
        </p:nvSpPr>
        <p:spPr bwMode="gray">
          <a:xfrm>
            <a:off x="8237538" y="6340475"/>
            <a:ext cx="601662" cy="517525"/>
          </a:xfrm>
          <a:prstGeom prst="hexagon">
            <a:avLst>
              <a:gd name="adj" fmla="val 28571"/>
              <a:gd name="vf" fmla="val 115470"/>
            </a:avLst>
          </a:prstGeom>
          <a:solidFill>
            <a:srgbClr val="5086C2">
              <a:alpha val="34901"/>
            </a:srgb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3077" name="Rectangle 3">
            <a:extLst>
              <a:ext uri="{FF2B5EF4-FFF2-40B4-BE49-F238E27FC236}">
                <a16:creationId xmlns:a16="http://schemas.microsoft.com/office/drawing/2014/main" id="{CAE5679B-5FCF-4C0F-8FCD-BB070FC6EC51}"/>
              </a:ext>
            </a:extLst>
          </p:cNvPr>
          <p:cNvSpPr>
            <a:spLocks noGrp="1" noChangeArrowheads="1"/>
          </p:cNvSpPr>
          <p:nvPr>
            <p:ph type="body" idx="1"/>
          </p:nvPr>
        </p:nvSpPr>
        <p:spPr bwMode="auto">
          <a:xfrm>
            <a:off x="625475" y="1092200"/>
            <a:ext cx="806132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DAF8FBFD-99FF-48E3-8118-C5B2AF0F10CA}"/>
              </a:ext>
            </a:extLst>
          </p:cNvPr>
          <p:cNvSpPr>
            <a:spLocks noGrp="1" noChangeArrowheads="1"/>
          </p:cNvSpPr>
          <p:nvPr>
            <p:ph type="dt" sz="half" idx="2"/>
          </p:nvPr>
        </p:nvSpPr>
        <p:spPr bwMode="auto">
          <a:xfrm>
            <a:off x="457200" y="6553200"/>
            <a:ext cx="3886200" cy="2492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1">
                <a:latin typeface="Verdana" pitchFamily="34" charset="0"/>
              </a:defRPr>
            </a:lvl1pPr>
          </a:lstStyle>
          <a:p>
            <a:pPr>
              <a:defRPr/>
            </a:pPr>
            <a:r>
              <a:rPr lang="en-US"/>
              <a:t>Chương 2-Lập trình hướng đối tượng với Java</a:t>
            </a:r>
          </a:p>
        </p:txBody>
      </p:sp>
      <p:sp>
        <p:nvSpPr>
          <p:cNvPr id="1030" name="Rectangle 6">
            <a:extLst>
              <a:ext uri="{FF2B5EF4-FFF2-40B4-BE49-F238E27FC236}">
                <a16:creationId xmlns:a16="http://schemas.microsoft.com/office/drawing/2014/main" id="{8BF12EFD-46E5-4305-8548-A326C9946075}"/>
              </a:ext>
            </a:extLst>
          </p:cNvPr>
          <p:cNvSpPr>
            <a:spLocks noGrp="1" noChangeArrowheads="1"/>
          </p:cNvSpPr>
          <p:nvPr>
            <p:ph type="sldNum" sz="quarter" idx="4"/>
          </p:nvPr>
        </p:nvSpPr>
        <p:spPr bwMode="auto">
          <a:xfrm>
            <a:off x="8153400" y="6477000"/>
            <a:ext cx="609600" cy="242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accent1"/>
                </a:solidFill>
                <a:latin typeface="Verdana" panose="020B0604030504040204" pitchFamily="34" charset="0"/>
              </a:defRPr>
            </a:lvl1pPr>
          </a:lstStyle>
          <a:p>
            <a:pPr>
              <a:defRPr/>
            </a:pPr>
            <a:fld id="{6F9DCE6C-E709-4B66-9D39-A8479F9B1B52}" type="slidenum">
              <a:rPr lang="en-US" altLang="en-US"/>
              <a:pPr>
                <a:defRPr/>
              </a:pPr>
              <a:t>‹#›</a:t>
            </a:fld>
            <a:endParaRPr lang="en-US" altLang="en-US"/>
          </a:p>
        </p:txBody>
      </p:sp>
      <p:grpSp>
        <p:nvGrpSpPr>
          <p:cNvPr id="3080" name="Group 22">
            <a:extLst>
              <a:ext uri="{FF2B5EF4-FFF2-40B4-BE49-F238E27FC236}">
                <a16:creationId xmlns:a16="http://schemas.microsoft.com/office/drawing/2014/main" id="{C688B526-E5D4-4B10-BD11-8A15182048C2}"/>
              </a:ext>
            </a:extLst>
          </p:cNvPr>
          <p:cNvGrpSpPr>
            <a:grpSpLocks/>
          </p:cNvGrpSpPr>
          <p:nvPr/>
        </p:nvGrpSpPr>
        <p:grpSpPr bwMode="auto">
          <a:xfrm>
            <a:off x="152400" y="228600"/>
            <a:ext cx="838200" cy="838200"/>
            <a:chOff x="18" y="144"/>
            <a:chExt cx="510" cy="480"/>
          </a:xfrm>
        </p:grpSpPr>
        <p:sp>
          <p:nvSpPr>
            <p:cNvPr id="1034" name="AutoShape 23">
              <a:extLst>
                <a:ext uri="{FF2B5EF4-FFF2-40B4-BE49-F238E27FC236}">
                  <a16:creationId xmlns:a16="http://schemas.microsoft.com/office/drawing/2014/main" id="{6659D802-B282-48FA-AC87-F5A5103F09D4}"/>
                </a:ext>
              </a:extLst>
            </p:cNvPr>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D</a:t>
              </a:r>
            </a:p>
          </p:txBody>
        </p:sp>
        <p:sp>
          <p:nvSpPr>
            <p:cNvPr id="1035" name="AutoShape 24">
              <a:extLst>
                <a:ext uri="{FF2B5EF4-FFF2-40B4-BE49-F238E27FC236}">
                  <a16:creationId xmlns:a16="http://schemas.microsoft.com/office/drawing/2014/main" id="{2BAA3E8F-00DF-4E50-8C9E-E8E619320ADF}"/>
                </a:ext>
              </a:extLst>
            </p:cNvPr>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N</a:t>
              </a:r>
            </a:p>
          </p:txBody>
        </p:sp>
        <p:sp>
          <p:nvSpPr>
            <p:cNvPr id="1036" name="AutoShape 25">
              <a:extLst>
                <a:ext uri="{FF2B5EF4-FFF2-40B4-BE49-F238E27FC236}">
                  <a16:creationId xmlns:a16="http://schemas.microsoft.com/office/drawing/2014/main" id="{A1820F70-057D-4674-9D75-8E611C69B798}"/>
                </a:ext>
              </a:extLst>
            </p:cNvPr>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C</a:t>
              </a:r>
            </a:p>
          </p:txBody>
        </p:sp>
      </p:grpSp>
      <p:sp>
        <p:nvSpPr>
          <p:cNvPr id="3081" name="Rectangle 2">
            <a:extLst>
              <a:ext uri="{FF2B5EF4-FFF2-40B4-BE49-F238E27FC236}">
                <a16:creationId xmlns:a16="http://schemas.microsoft.com/office/drawing/2014/main" id="{786FD5ED-D775-418D-B276-82C3BAC30BE2}"/>
              </a:ext>
            </a:extLst>
          </p:cNvPr>
          <p:cNvSpPr>
            <a:spLocks noGrp="1" noChangeArrowheads="1"/>
          </p:cNvSpPr>
          <p:nvPr>
            <p:ph type="title"/>
          </p:nvPr>
        </p:nvSpPr>
        <p:spPr bwMode="white">
          <a:xfrm>
            <a:off x="1143000" y="381000"/>
            <a:ext cx="7686675"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2" name="Line 26">
            <a:extLst>
              <a:ext uri="{FF2B5EF4-FFF2-40B4-BE49-F238E27FC236}">
                <a16:creationId xmlns:a16="http://schemas.microsoft.com/office/drawing/2014/main" id="{40ECF1CC-C467-4B9C-8DFC-CBBA73195E2C}"/>
              </a:ext>
            </a:extLst>
          </p:cNvPr>
          <p:cNvSpPr>
            <a:spLocks noChangeShapeType="1"/>
          </p:cNvSpPr>
          <p:nvPr userDrawn="1"/>
        </p:nvSpPr>
        <p:spPr bwMode="auto">
          <a:xfrm>
            <a:off x="434975" y="6553200"/>
            <a:ext cx="773271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3083" name="Picture 21">
            <a:extLst>
              <a:ext uri="{FF2B5EF4-FFF2-40B4-BE49-F238E27FC236}">
                <a16:creationId xmlns:a16="http://schemas.microsoft.com/office/drawing/2014/main" id="{C08D8124-5F53-4146-BA05-8BC7DB7C0D4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6200" y="228600"/>
            <a:ext cx="99218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257845"/>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ftr="0"/>
  <p:txStyles>
    <p:titleStyle>
      <a:lvl1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1" descr="justpad">
            <a:extLst>
              <a:ext uri="{FF2B5EF4-FFF2-40B4-BE49-F238E27FC236}">
                <a16:creationId xmlns:a16="http://schemas.microsoft.com/office/drawing/2014/main" id="{3376CA38-4096-42B2-9213-74A1D4465C82}"/>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l="1335" t="253" r="1352" b="276"/>
          <a:stretch>
            <a:fillRect/>
          </a:stretch>
        </p:blipFill>
        <p:spPr bwMode="auto">
          <a:xfrm>
            <a:off x="58738" y="395288"/>
            <a:ext cx="90852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Freeform 15">
            <a:extLst>
              <a:ext uri="{FF2B5EF4-FFF2-40B4-BE49-F238E27FC236}">
                <a16:creationId xmlns:a16="http://schemas.microsoft.com/office/drawing/2014/main" id="{CF0696AB-9131-45A5-992B-55D3F6E1C2E6}"/>
              </a:ext>
            </a:extLst>
          </p:cNvPr>
          <p:cNvSpPr>
            <a:spLocks/>
          </p:cNvSpPr>
          <p:nvPr/>
        </p:nvSpPr>
        <p:spPr bwMode="gray">
          <a:xfrm>
            <a:off x="-9525" y="228600"/>
            <a:ext cx="9153525" cy="915983"/>
          </a:xfrm>
          <a:custGeom>
            <a:avLst/>
            <a:gdLst>
              <a:gd name="T0" fmla="*/ 0 w 5049"/>
              <a:gd name="T1" fmla="*/ 0 h 1471"/>
              <a:gd name="T2" fmla="*/ 2147483646 w 5049"/>
              <a:gd name="T3" fmla="*/ 2147483646 h 1471"/>
              <a:gd name="T4" fmla="*/ 2147483646 w 5049"/>
              <a:gd name="T5" fmla="*/ 2147483646 h 1471"/>
              <a:gd name="T6" fmla="*/ 0 w 5049"/>
              <a:gd name="T7" fmla="*/ 2147483646 h 1471"/>
              <a:gd name="T8" fmla="*/ 0 w 5049"/>
              <a:gd name="T9" fmla="*/ 0 h 14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49" h="1471">
                <a:moveTo>
                  <a:pt x="0" y="0"/>
                </a:moveTo>
                <a:lnTo>
                  <a:pt x="5049" y="2"/>
                </a:lnTo>
                <a:lnTo>
                  <a:pt x="5048" y="1458"/>
                </a:lnTo>
                <a:lnTo>
                  <a:pt x="0" y="1471"/>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1027" name="AutoShape 21">
            <a:extLst>
              <a:ext uri="{FF2B5EF4-FFF2-40B4-BE49-F238E27FC236}">
                <a16:creationId xmlns:a16="http://schemas.microsoft.com/office/drawing/2014/main" id="{F621B388-3B14-47F9-8FC6-2D646AB0CF72}"/>
              </a:ext>
            </a:extLst>
          </p:cNvPr>
          <p:cNvSpPr>
            <a:spLocks noChangeArrowheads="1"/>
          </p:cNvSpPr>
          <p:nvPr/>
        </p:nvSpPr>
        <p:spPr bwMode="gray">
          <a:xfrm>
            <a:off x="8237538" y="6340475"/>
            <a:ext cx="601662" cy="517525"/>
          </a:xfrm>
          <a:prstGeom prst="hexagon">
            <a:avLst>
              <a:gd name="adj" fmla="val 28571"/>
              <a:gd name="vf" fmla="val 115470"/>
            </a:avLst>
          </a:prstGeom>
          <a:solidFill>
            <a:srgbClr val="5086C2">
              <a:alpha val="34901"/>
            </a:srgbClr>
          </a:solidFill>
          <a:ln>
            <a:noFill/>
          </a:ln>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3077" name="Rectangle 3">
            <a:extLst>
              <a:ext uri="{FF2B5EF4-FFF2-40B4-BE49-F238E27FC236}">
                <a16:creationId xmlns:a16="http://schemas.microsoft.com/office/drawing/2014/main" id="{8CA2C8A3-C2AE-40FD-B729-01C42AD227C6}"/>
              </a:ext>
            </a:extLst>
          </p:cNvPr>
          <p:cNvSpPr>
            <a:spLocks noGrp="1" noChangeArrowheads="1"/>
          </p:cNvSpPr>
          <p:nvPr>
            <p:ph type="body" idx="1"/>
          </p:nvPr>
        </p:nvSpPr>
        <p:spPr bwMode="auto">
          <a:xfrm>
            <a:off x="625475" y="1092200"/>
            <a:ext cx="8061325"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9C81B5A4-7E84-4A60-93CB-96536E84CB56}"/>
              </a:ext>
            </a:extLst>
          </p:cNvPr>
          <p:cNvSpPr>
            <a:spLocks noGrp="1" noChangeArrowheads="1"/>
          </p:cNvSpPr>
          <p:nvPr>
            <p:ph type="dt" sz="half" idx="2"/>
          </p:nvPr>
        </p:nvSpPr>
        <p:spPr bwMode="auto">
          <a:xfrm>
            <a:off x="457200" y="6553200"/>
            <a:ext cx="3886200" cy="24923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000" b="1">
                <a:latin typeface="Verdana" pitchFamily="34" charset="0"/>
              </a:defRPr>
            </a:lvl1pPr>
          </a:lstStyle>
          <a:p>
            <a:pPr>
              <a:defRPr/>
            </a:pPr>
            <a:r>
              <a:rPr lang="en-US"/>
              <a:t>Object-oriented programming</a:t>
            </a:r>
          </a:p>
        </p:txBody>
      </p:sp>
      <p:sp>
        <p:nvSpPr>
          <p:cNvPr id="1030" name="Rectangle 6">
            <a:extLst>
              <a:ext uri="{FF2B5EF4-FFF2-40B4-BE49-F238E27FC236}">
                <a16:creationId xmlns:a16="http://schemas.microsoft.com/office/drawing/2014/main" id="{76BD7195-BBF3-409F-8443-ECF931E8633C}"/>
              </a:ext>
            </a:extLst>
          </p:cNvPr>
          <p:cNvSpPr>
            <a:spLocks noGrp="1" noChangeArrowheads="1"/>
          </p:cNvSpPr>
          <p:nvPr>
            <p:ph type="sldNum" sz="quarter" idx="4"/>
          </p:nvPr>
        </p:nvSpPr>
        <p:spPr bwMode="auto">
          <a:xfrm>
            <a:off x="8153400" y="6477000"/>
            <a:ext cx="609600" cy="242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b="1">
                <a:solidFill>
                  <a:schemeClr val="accent1"/>
                </a:solidFill>
                <a:latin typeface="Verdana" panose="020B0604030504040204" pitchFamily="34" charset="0"/>
              </a:defRPr>
            </a:lvl1pPr>
          </a:lstStyle>
          <a:p>
            <a:pPr>
              <a:defRPr/>
            </a:pPr>
            <a:fld id="{CE7B7466-9014-475A-B38F-4C7F1CB6BA7A}" type="slidenum">
              <a:rPr lang="en-US" altLang="en-US"/>
              <a:pPr>
                <a:defRPr/>
              </a:pPr>
              <a:t>‹#›</a:t>
            </a:fld>
            <a:endParaRPr lang="en-US" altLang="en-US"/>
          </a:p>
        </p:txBody>
      </p:sp>
      <p:grpSp>
        <p:nvGrpSpPr>
          <p:cNvPr id="3080" name="Group 22">
            <a:extLst>
              <a:ext uri="{FF2B5EF4-FFF2-40B4-BE49-F238E27FC236}">
                <a16:creationId xmlns:a16="http://schemas.microsoft.com/office/drawing/2014/main" id="{0C09064C-4B86-4D65-B031-39057AD477DD}"/>
              </a:ext>
            </a:extLst>
          </p:cNvPr>
          <p:cNvGrpSpPr>
            <a:grpSpLocks/>
          </p:cNvGrpSpPr>
          <p:nvPr/>
        </p:nvGrpSpPr>
        <p:grpSpPr bwMode="auto">
          <a:xfrm>
            <a:off x="152400" y="228600"/>
            <a:ext cx="838200" cy="838200"/>
            <a:chOff x="18" y="144"/>
            <a:chExt cx="510" cy="480"/>
          </a:xfrm>
        </p:grpSpPr>
        <p:sp>
          <p:nvSpPr>
            <p:cNvPr id="1034" name="AutoShape 23">
              <a:extLst>
                <a:ext uri="{FF2B5EF4-FFF2-40B4-BE49-F238E27FC236}">
                  <a16:creationId xmlns:a16="http://schemas.microsoft.com/office/drawing/2014/main" id="{77E50DE3-B0A1-4AE2-8422-46B4739D0ABA}"/>
                </a:ext>
              </a:extLst>
            </p:cNvPr>
            <p:cNvSpPr>
              <a:spLocks noChangeArrowheads="1"/>
            </p:cNvSpPr>
            <p:nvPr userDrawn="1"/>
          </p:nvSpPr>
          <p:spPr bwMode="gray">
            <a:xfrm>
              <a:off x="18" y="258"/>
              <a:ext cx="288" cy="240"/>
            </a:xfrm>
            <a:prstGeom prst="hexagon">
              <a:avLst>
                <a:gd name="adj" fmla="val 30000"/>
                <a:gd name="vf" fmla="val 115470"/>
              </a:avLst>
            </a:prstGeom>
            <a:solidFill>
              <a:schemeClr val="hlink"/>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D</a:t>
              </a:r>
            </a:p>
          </p:txBody>
        </p:sp>
        <p:sp>
          <p:nvSpPr>
            <p:cNvPr id="1035" name="AutoShape 24">
              <a:extLst>
                <a:ext uri="{FF2B5EF4-FFF2-40B4-BE49-F238E27FC236}">
                  <a16:creationId xmlns:a16="http://schemas.microsoft.com/office/drawing/2014/main" id="{76AA4B43-4F5D-496F-82D1-9F172651F847}"/>
                </a:ext>
              </a:extLst>
            </p:cNvPr>
            <p:cNvSpPr>
              <a:spLocks noChangeArrowheads="1"/>
            </p:cNvSpPr>
            <p:nvPr userDrawn="1"/>
          </p:nvSpPr>
          <p:spPr bwMode="gray">
            <a:xfrm>
              <a:off x="240" y="144"/>
              <a:ext cx="288" cy="240"/>
            </a:xfrm>
            <a:prstGeom prst="hexagon">
              <a:avLst>
                <a:gd name="adj" fmla="val 30000"/>
                <a:gd name="vf" fmla="val 115470"/>
              </a:avLst>
            </a:prstGeom>
            <a:solidFill>
              <a:schemeClr val="accent2"/>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N</a:t>
              </a:r>
            </a:p>
          </p:txBody>
        </p:sp>
        <p:sp>
          <p:nvSpPr>
            <p:cNvPr id="1036" name="AutoShape 25">
              <a:extLst>
                <a:ext uri="{FF2B5EF4-FFF2-40B4-BE49-F238E27FC236}">
                  <a16:creationId xmlns:a16="http://schemas.microsoft.com/office/drawing/2014/main" id="{1E9FB068-12EF-4B25-81B0-79CCD3B050D1}"/>
                </a:ext>
              </a:extLst>
            </p:cNvPr>
            <p:cNvSpPr>
              <a:spLocks noChangeArrowheads="1"/>
            </p:cNvSpPr>
            <p:nvPr userDrawn="1"/>
          </p:nvSpPr>
          <p:spPr bwMode="gray">
            <a:xfrm>
              <a:off x="240" y="384"/>
              <a:ext cx="288" cy="240"/>
            </a:xfrm>
            <a:prstGeom prst="hexagon">
              <a:avLst>
                <a:gd name="adj" fmla="val 30000"/>
                <a:gd name="vf" fmla="val 115470"/>
              </a:avLst>
            </a:prstGeom>
            <a:solidFill>
              <a:schemeClr val="accent1"/>
            </a:solidFill>
            <a:ln w="28575">
              <a:solidFill>
                <a:schemeClr val="bg1"/>
              </a:solidFill>
              <a:miter lim="800000"/>
              <a:headEnd/>
              <a:tailEnd/>
            </a:ln>
            <a:effectLst>
              <a:outerShdw dist="56796" dir="1593903" algn="ctr" rotWithShape="0">
                <a:srgbClr val="666633">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3"/>
                  </a:solidFill>
                </a:rPr>
                <a:t>C</a:t>
              </a:r>
            </a:p>
          </p:txBody>
        </p:sp>
      </p:grpSp>
      <p:sp>
        <p:nvSpPr>
          <p:cNvPr id="3081" name="Rectangle 2">
            <a:extLst>
              <a:ext uri="{FF2B5EF4-FFF2-40B4-BE49-F238E27FC236}">
                <a16:creationId xmlns:a16="http://schemas.microsoft.com/office/drawing/2014/main" id="{9CD4BE57-83C0-4915-9527-53B844925188}"/>
              </a:ext>
            </a:extLst>
          </p:cNvPr>
          <p:cNvSpPr>
            <a:spLocks noGrp="1" noChangeArrowheads="1"/>
          </p:cNvSpPr>
          <p:nvPr>
            <p:ph type="title"/>
          </p:nvPr>
        </p:nvSpPr>
        <p:spPr bwMode="white">
          <a:xfrm>
            <a:off x="1085850" y="228602"/>
            <a:ext cx="7743825" cy="838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82" name="Line 26">
            <a:extLst>
              <a:ext uri="{FF2B5EF4-FFF2-40B4-BE49-F238E27FC236}">
                <a16:creationId xmlns:a16="http://schemas.microsoft.com/office/drawing/2014/main" id="{3B272D7C-6EFD-41CB-86BE-9F71DA253340}"/>
              </a:ext>
            </a:extLst>
          </p:cNvPr>
          <p:cNvSpPr>
            <a:spLocks noChangeShapeType="1"/>
          </p:cNvSpPr>
          <p:nvPr userDrawn="1"/>
        </p:nvSpPr>
        <p:spPr bwMode="auto">
          <a:xfrm>
            <a:off x="434975" y="6553200"/>
            <a:ext cx="773271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GB"/>
          </a:p>
        </p:txBody>
      </p:sp>
      <p:pic>
        <p:nvPicPr>
          <p:cNvPr id="3083" name="Picture 21">
            <a:extLst>
              <a:ext uri="{FF2B5EF4-FFF2-40B4-BE49-F238E27FC236}">
                <a16:creationId xmlns:a16="http://schemas.microsoft.com/office/drawing/2014/main" id="{97203F54-655B-46CF-B9BD-4F2DB28CE5CC}"/>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6200" y="228600"/>
            <a:ext cx="980292" cy="915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18029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ftr="0"/>
  <p:txStyles>
    <p:titleStyle>
      <a:lvl1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p:titleStyle>
    <p:body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rinhbtd2012@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F02153F7-C9C2-46C7-91FE-45DD7985C676}"/>
              </a:ext>
            </a:extLst>
          </p:cNvPr>
          <p:cNvSpPr>
            <a:spLocks noGrp="1" noChangeArrowheads="1"/>
          </p:cNvSpPr>
          <p:nvPr>
            <p:ph type="ctrTitle"/>
          </p:nvPr>
        </p:nvSpPr>
        <p:spPr>
          <a:xfrm>
            <a:off x="3032956" y="2492896"/>
            <a:ext cx="5625480" cy="1649116"/>
          </a:xfrm>
        </p:spPr>
        <p:txBody>
          <a:bodyPr/>
          <a:lstStyle/>
          <a:p>
            <a:pPr algn="r" eaLnBrk="1" hangingPunct="1"/>
            <a:r>
              <a:rPr lang="en-US" altLang="en-US" sz="3500" i="1">
                <a:solidFill>
                  <a:srgbClr val="C00000"/>
                </a:solidFill>
              </a:rPr>
              <a:t>LẬP TRÌNH </a:t>
            </a:r>
            <a:br>
              <a:rPr lang="en-US" altLang="en-US" sz="3500" i="1">
                <a:solidFill>
                  <a:srgbClr val="C00000"/>
                </a:solidFill>
              </a:rPr>
            </a:br>
            <a:r>
              <a:rPr lang="en-US" altLang="en-US" sz="3500" i="1">
                <a:solidFill>
                  <a:srgbClr val="C00000"/>
                </a:solidFill>
              </a:rPr>
              <a:t>HƯỚNG ĐỐI TƯỢNG </a:t>
            </a:r>
            <a:br>
              <a:rPr lang="en-US" altLang="en-US" sz="3500" i="1">
                <a:solidFill>
                  <a:srgbClr val="C00000"/>
                </a:solidFill>
              </a:rPr>
            </a:br>
            <a:r>
              <a:rPr lang="en-US" altLang="en-US" sz="3500" i="1">
                <a:solidFill>
                  <a:srgbClr val="C00000"/>
                </a:solidFill>
              </a:rPr>
              <a:t>VỚI JAVA</a:t>
            </a:r>
            <a:endParaRPr lang="en-US" altLang="en-US" sz="3500" i="1" dirty="0">
              <a:solidFill>
                <a:srgbClr val="C00000"/>
              </a:solidFill>
            </a:endParaRPr>
          </a:p>
        </p:txBody>
      </p:sp>
      <p:sp>
        <p:nvSpPr>
          <p:cNvPr id="10243" name="TextBox 3">
            <a:extLst>
              <a:ext uri="{FF2B5EF4-FFF2-40B4-BE49-F238E27FC236}">
                <a16:creationId xmlns:a16="http://schemas.microsoft.com/office/drawing/2014/main" id="{465C7AE8-5C54-4B69-B236-8664929EC1AF}"/>
              </a:ext>
            </a:extLst>
          </p:cNvPr>
          <p:cNvSpPr txBox="1">
            <a:spLocks noChangeArrowheads="1"/>
          </p:cNvSpPr>
          <p:nvPr/>
        </p:nvSpPr>
        <p:spPr bwMode="auto">
          <a:xfrm>
            <a:off x="2286000" y="304800"/>
            <a:ext cx="521652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342900">
              <a:spcBef>
                <a:spcPct val="20000"/>
              </a:spcBef>
              <a:buClr>
                <a:srgbClr val="006600"/>
              </a:buClr>
              <a:buSzPct val="115000"/>
              <a:buFont typeface="Wingdings" panose="05000000000000000000" pitchFamily="2" charset="2"/>
              <a:buChar char="q"/>
              <a:defRPr sz="3000" b="1">
                <a:solidFill>
                  <a:srgbClr val="002060"/>
                </a:solidFill>
                <a:latin typeface="Times New Roman" panose="02020603050405020304" pitchFamily="18" charset="0"/>
              </a:defRPr>
            </a:lvl1pPr>
            <a:lvl2pPr marL="742950" indent="-285750" defTabSz="342900">
              <a:spcBef>
                <a:spcPct val="20000"/>
              </a:spcBef>
              <a:buClr>
                <a:srgbClr val="006600"/>
              </a:buClr>
              <a:buFont typeface="Wingdings" panose="05000000000000000000" pitchFamily="2" charset="2"/>
              <a:buChar char="§"/>
              <a:defRPr sz="2800">
                <a:solidFill>
                  <a:srgbClr val="002060"/>
                </a:solidFill>
                <a:latin typeface="Times New Roman" panose="02020603050405020304" pitchFamily="18" charset="0"/>
              </a:defRPr>
            </a:lvl2pPr>
            <a:lvl3pPr marL="1143000" indent="-228600" defTabSz="342900">
              <a:spcBef>
                <a:spcPct val="20000"/>
              </a:spcBef>
              <a:buClr>
                <a:srgbClr val="006600"/>
              </a:buClr>
              <a:buChar char="•"/>
              <a:defRPr sz="2500">
                <a:solidFill>
                  <a:srgbClr val="0066CC"/>
                </a:solidFill>
                <a:latin typeface="Times New Roman" panose="02020603050405020304" pitchFamily="18" charset="0"/>
              </a:defRPr>
            </a:lvl3pPr>
            <a:lvl4pPr marL="1600200" indent="-228600" defTabSz="342900">
              <a:spcBef>
                <a:spcPct val="20000"/>
              </a:spcBef>
              <a:buChar char="–"/>
              <a:defRPr sz="2000">
                <a:solidFill>
                  <a:srgbClr val="0066CC"/>
                </a:solidFill>
                <a:latin typeface="Times New Roman" panose="02020603050405020304" pitchFamily="18" charset="0"/>
              </a:defRPr>
            </a:lvl4pPr>
            <a:lvl5pPr marL="2057400" indent="-228600" defTabSz="342900">
              <a:spcBef>
                <a:spcPct val="20000"/>
              </a:spcBef>
              <a:buChar char="»"/>
              <a:defRPr sz="2000">
                <a:solidFill>
                  <a:srgbClr val="000000"/>
                </a:solidFill>
                <a:latin typeface="Times New Roman" panose="02020603050405020304" pitchFamily="18" charset="0"/>
              </a:defRPr>
            </a:lvl5pPr>
            <a:lvl6pPr marL="25146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TR</a:t>
            </a:r>
            <a:r>
              <a:rPr kumimoji="0" lang="vi-VN"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Ư</a:t>
            </a:r>
            <a:r>
              <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ỜNG ĐẠI HỌC NAM CẦN TH</a:t>
            </a:r>
            <a:r>
              <a:rPr kumimoji="0" lang="vi-VN"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Ơ</a:t>
            </a:r>
            <a:endParaRPr kumimoji="0" lang="en-US" altLang="en-US" sz="2200" b="1" i="0" u="none" strike="noStrike" kern="1200" cap="none" spc="0" normalizeH="0" baseline="0" noProof="0" dirty="0">
              <a:ln>
                <a:noFill/>
              </a:ln>
              <a:solidFill>
                <a:srgbClr val="C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endParaRPr>
          </a:p>
          <a:p>
            <a:pPr marL="0" marR="0" lvl="0" indent="0" algn="ct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B05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KHOA KỸ THUẬT CÔNG NGHỆ</a:t>
            </a:r>
          </a:p>
          <a:p>
            <a:pPr marL="0" marR="0" lvl="0" indent="0" algn="ctr" defTabSz="342900" rtl="0" eaLnBrk="1" fontAlgn="base" latinLnBrk="0" hangingPunct="1">
              <a:lnSpc>
                <a:spcPct val="100000"/>
              </a:lnSpc>
              <a:spcBef>
                <a:spcPct val="0"/>
              </a:spcBef>
              <a:spcAft>
                <a:spcPct val="0"/>
              </a:spcAft>
              <a:buClrTx/>
              <a:buSzTx/>
              <a:buFontTx/>
              <a:buNone/>
              <a:tabLst/>
              <a:defRPr/>
            </a:pPr>
            <a:r>
              <a:rPr lang="en-US" altLang="en-US" sz="1800">
                <a:solidFill>
                  <a:srgbClr val="003366"/>
                </a:solidFill>
                <a:cs typeface="Times New Roman" panose="02020603050405020304" pitchFamily="18" charset="0"/>
              </a:rPr>
              <a:t>Trung Tâm Chuẩn Đầu Ra</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p:txBody>
      </p:sp>
      <p:sp>
        <p:nvSpPr>
          <p:cNvPr id="10244" name="TextBox 3">
            <a:extLst>
              <a:ext uri="{FF2B5EF4-FFF2-40B4-BE49-F238E27FC236}">
                <a16:creationId xmlns:a16="http://schemas.microsoft.com/office/drawing/2014/main" id="{37A2568D-0C82-4501-A329-AE13D7143732}"/>
              </a:ext>
            </a:extLst>
          </p:cNvPr>
          <p:cNvSpPr txBox="1">
            <a:spLocks noChangeArrowheads="1"/>
          </p:cNvSpPr>
          <p:nvPr/>
        </p:nvSpPr>
        <p:spPr bwMode="auto">
          <a:xfrm>
            <a:off x="4391980" y="4977172"/>
            <a:ext cx="41195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342900">
              <a:spcBef>
                <a:spcPct val="20000"/>
              </a:spcBef>
              <a:buClr>
                <a:srgbClr val="006600"/>
              </a:buClr>
              <a:buSzPct val="115000"/>
              <a:buFont typeface="Wingdings" panose="05000000000000000000" pitchFamily="2" charset="2"/>
              <a:buChar char="q"/>
              <a:defRPr sz="3000" b="1">
                <a:solidFill>
                  <a:srgbClr val="002060"/>
                </a:solidFill>
                <a:latin typeface="Times New Roman" panose="02020603050405020304" pitchFamily="18" charset="0"/>
              </a:defRPr>
            </a:lvl1pPr>
            <a:lvl2pPr marL="742950" indent="-285750" defTabSz="342900">
              <a:spcBef>
                <a:spcPct val="20000"/>
              </a:spcBef>
              <a:buClr>
                <a:srgbClr val="006600"/>
              </a:buClr>
              <a:buFont typeface="Wingdings" panose="05000000000000000000" pitchFamily="2" charset="2"/>
              <a:buChar char="§"/>
              <a:defRPr sz="2800">
                <a:solidFill>
                  <a:srgbClr val="002060"/>
                </a:solidFill>
                <a:latin typeface="Times New Roman" panose="02020603050405020304" pitchFamily="18" charset="0"/>
              </a:defRPr>
            </a:lvl2pPr>
            <a:lvl3pPr marL="1143000" indent="-228600" defTabSz="342900">
              <a:spcBef>
                <a:spcPct val="20000"/>
              </a:spcBef>
              <a:buClr>
                <a:srgbClr val="006600"/>
              </a:buClr>
              <a:buChar char="•"/>
              <a:defRPr sz="2500">
                <a:solidFill>
                  <a:srgbClr val="0066CC"/>
                </a:solidFill>
                <a:latin typeface="Times New Roman" panose="02020603050405020304" pitchFamily="18" charset="0"/>
              </a:defRPr>
            </a:lvl3pPr>
            <a:lvl4pPr marL="1600200" indent="-228600" defTabSz="342900">
              <a:spcBef>
                <a:spcPct val="20000"/>
              </a:spcBef>
              <a:buChar char="–"/>
              <a:defRPr sz="2000">
                <a:solidFill>
                  <a:srgbClr val="0066CC"/>
                </a:solidFill>
                <a:latin typeface="Times New Roman" panose="02020603050405020304" pitchFamily="18" charset="0"/>
              </a:defRPr>
            </a:lvl4pPr>
            <a:lvl5pPr marL="2057400" indent="-228600" defTabSz="342900">
              <a:spcBef>
                <a:spcPct val="20000"/>
              </a:spcBef>
              <a:buChar char="»"/>
              <a:defRPr sz="2000">
                <a:solidFill>
                  <a:srgbClr val="000000"/>
                </a:solidFill>
                <a:latin typeface="Times New Roman" panose="02020603050405020304" pitchFamily="18" charset="0"/>
              </a:defRPr>
            </a:lvl5pPr>
            <a:lvl6pPr marL="25146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6pPr>
            <a:lvl7pPr marL="29718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7pPr>
            <a:lvl8pPr marL="34290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8pPr>
            <a:lvl9pPr marL="3886200" indent="-228600" defTabSz="342900" eaLnBrk="0" fontAlgn="base" hangingPunct="0">
              <a:spcBef>
                <a:spcPct val="20000"/>
              </a:spcBef>
              <a:spcAft>
                <a:spcPct val="0"/>
              </a:spcAft>
              <a:buChar char="»"/>
              <a:defRPr sz="2000">
                <a:solidFill>
                  <a:srgbClr val="000000"/>
                </a:solidFill>
                <a:latin typeface="Times New Roman" panose="02020603050405020304" pitchFamily="18" charset="0"/>
              </a:defRPr>
            </a:lvl9pPr>
          </a:lstStyle>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a:ln>
                  <a:noFill/>
                </a:ln>
                <a:solidFill>
                  <a:srgbClr val="003366"/>
                </a:solidFill>
                <a:effectLst/>
                <a:uLnTx/>
                <a:uFillTx/>
                <a:latin typeface="Times New Roman" panose="02020603050405020304" pitchFamily="18" charset="0"/>
                <a:ea typeface="+mn-ea"/>
                <a:cs typeface="Times New Roman" panose="02020603050405020304" pitchFamily="18" charset="0"/>
              </a:rPr>
              <a:t>Bùi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Thị</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Diễm</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Trinh</a:t>
            </a: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Khoa KTCN,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Đại</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Học</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Nam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Cần</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a:t>
            </a: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Thơ</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Email: </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hlinkClick r:id="rId3"/>
              </a:rPr>
              <a:t>trinhbtd2012@gmail.com</a:t>
            </a:r>
            <a:endPar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endParaRPr>
          </a:p>
          <a:p>
            <a:pPr marL="0" marR="0" lvl="0" indent="0" algn="r" defTabSz="342900" rtl="0" eaLnBrk="1" fontAlgn="base" latinLnBrk="0" hangingPunct="1">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err="1">
                <a:ln>
                  <a:noFill/>
                </a:ln>
                <a:solidFill>
                  <a:srgbClr val="003366"/>
                </a:solidFill>
                <a:effectLst/>
                <a:uLnTx/>
                <a:uFillTx/>
                <a:latin typeface="Times New Roman" panose="02020603050405020304" pitchFamily="18" charset="0"/>
                <a:ea typeface="+mn-ea"/>
                <a:cs typeface="Times New Roman" panose="02020603050405020304" pitchFamily="18" charset="0"/>
              </a:rPr>
              <a:t>Fone</a:t>
            </a:r>
            <a:r>
              <a:rPr kumimoji="0" lang="en-US" altLang="en-US" sz="1800" b="1" i="0" u="none" strike="noStrike" kern="1200" cap="none" spc="0" normalizeH="0" baseline="0" noProof="0" dirty="0">
                <a:ln>
                  <a:noFill/>
                </a:ln>
                <a:solidFill>
                  <a:srgbClr val="003366"/>
                </a:solidFill>
                <a:effectLst/>
                <a:uLnTx/>
                <a:uFillTx/>
                <a:latin typeface="Times New Roman" panose="02020603050405020304" pitchFamily="18" charset="0"/>
                <a:ea typeface="+mn-ea"/>
                <a:cs typeface="Times New Roman" panose="02020603050405020304" pitchFamily="18" charset="0"/>
              </a:rPr>
              <a:t>: 0932.907.666</a:t>
            </a:r>
          </a:p>
        </p:txBody>
      </p:sp>
      <p:sp>
        <p:nvSpPr>
          <p:cNvPr id="5" name="Rectangle 2">
            <a:extLst>
              <a:ext uri="{FF2B5EF4-FFF2-40B4-BE49-F238E27FC236}">
                <a16:creationId xmlns:a16="http://schemas.microsoft.com/office/drawing/2014/main" id="{EAFE5716-E08E-449D-A810-C097A7A48938}"/>
              </a:ext>
            </a:extLst>
          </p:cNvPr>
          <p:cNvSpPr txBox="1">
            <a:spLocks noChangeArrowheads="1"/>
          </p:cNvSpPr>
          <p:nvPr/>
        </p:nvSpPr>
        <p:spPr bwMode="gray">
          <a:xfrm>
            <a:off x="1943708" y="2057313"/>
            <a:ext cx="6705600" cy="4391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b="1">
                <a:solidFill>
                  <a:schemeClr val="tx2"/>
                </a:solidFill>
                <a:latin typeface="Cambria" panose="02040503050406030204" pitchFamily="18" charset="0"/>
                <a:ea typeface="Cambria" panose="02040503050406030204" pitchFamily="18" charset="0"/>
                <a:cs typeface="Cambria" panose="02040503050406030204" pitchFamily="18" charset="0"/>
              </a:defRPr>
            </a:lvl1pPr>
            <a:lvl2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2pPr>
            <a:lvl3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3pPr>
            <a:lvl4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4pPr>
            <a:lvl5pPr algn="ctr" rtl="0" eaLnBrk="0" fontAlgn="base" hangingPunct="0">
              <a:spcBef>
                <a:spcPct val="0"/>
              </a:spcBef>
              <a:spcAft>
                <a:spcPct val="0"/>
              </a:spcAft>
              <a:defRPr sz="3200">
                <a:solidFill>
                  <a:schemeClr val="bg1"/>
                </a:solidFill>
                <a:latin typeface="Cambria" panose="02040503050406030204" pitchFamily="18" charset="0"/>
                <a:ea typeface="Cambria" panose="02040503050406030204" pitchFamily="18" charset="0"/>
                <a:cs typeface="Cambria" panose="02040503050406030204" pitchFamily="18" charset="0"/>
              </a:defRPr>
            </a:lvl5pPr>
            <a:lvl6pPr marL="457200" algn="l" rtl="0" fontAlgn="base">
              <a:spcBef>
                <a:spcPct val="0"/>
              </a:spcBef>
              <a:spcAft>
                <a:spcPct val="0"/>
              </a:spcAft>
              <a:defRPr sz="3200">
                <a:solidFill>
                  <a:schemeClr val="bg1"/>
                </a:solidFill>
                <a:latin typeface="Times New Roman" pitchFamily="18" charset="0"/>
              </a:defRPr>
            </a:lvl6pPr>
            <a:lvl7pPr marL="914400" algn="l" rtl="0" fontAlgn="base">
              <a:spcBef>
                <a:spcPct val="0"/>
              </a:spcBef>
              <a:spcAft>
                <a:spcPct val="0"/>
              </a:spcAft>
              <a:defRPr sz="3200">
                <a:solidFill>
                  <a:schemeClr val="bg1"/>
                </a:solidFill>
                <a:latin typeface="Times New Roman" pitchFamily="18" charset="0"/>
              </a:defRPr>
            </a:lvl7pPr>
            <a:lvl8pPr marL="1371600" algn="l" rtl="0" fontAlgn="base">
              <a:spcBef>
                <a:spcPct val="0"/>
              </a:spcBef>
              <a:spcAft>
                <a:spcPct val="0"/>
              </a:spcAft>
              <a:defRPr sz="3200">
                <a:solidFill>
                  <a:schemeClr val="bg1"/>
                </a:solidFill>
                <a:latin typeface="Times New Roman" pitchFamily="18" charset="0"/>
              </a:defRPr>
            </a:lvl8pPr>
            <a:lvl9pPr marL="1828800" algn="l" rtl="0" fontAlgn="base">
              <a:spcBef>
                <a:spcPct val="0"/>
              </a:spcBef>
              <a:spcAft>
                <a:spcPct val="0"/>
              </a:spcAft>
              <a:defRPr sz="3200">
                <a:solidFill>
                  <a:schemeClr val="bg1"/>
                </a:solidFill>
                <a:latin typeface="Times New Roman" pitchFamily="18" charset="0"/>
              </a:defRPr>
            </a:lvl9pPr>
          </a:lstStyle>
          <a:p>
            <a:pPr algn="r" eaLnBrk="1" hangingPunct="1"/>
            <a:r>
              <a:rPr lang="en-US" altLang="en-US" sz="3700" i="1" kern="0">
                <a:solidFill>
                  <a:srgbClr val="002060"/>
                </a:solidFill>
              </a:rPr>
              <a:t>CHƯƠNG 2</a:t>
            </a:r>
            <a:endParaRPr lang="en-US" altLang="en-US" sz="2200" i="1" kern="0" dirty="0">
              <a:solidFill>
                <a:srgbClr val="C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sz="2800"/>
              <a:t>Các khái niệm về lớp</a:t>
            </a:r>
          </a:p>
          <a:p>
            <a:pPr lvl="1"/>
            <a:r>
              <a:rPr lang="en-US"/>
              <a:t>Như vậy </a:t>
            </a:r>
            <a:r>
              <a:rPr lang="en-US" b="1">
                <a:solidFill>
                  <a:srgbClr val="0000FF"/>
                </a:solidFill>
                <a:effectLst>
                  <a:outerShdw blurRad="38100" dist="38100" dir="2700000" algn="tl">
                    <a:srgbClr val="000000">
                      <a:alpha val="43137"/>
                    </a:srgbClr>
                  </a:outerShdw>
                </a:effectLst>
              </a:rPr>
              <a:t>Lớp</a:t>
            </a:r>
            <a:r>
              <a:rPr lang="en-US"/>
              <a:t> là một khái niệm trừu tượng, dùng để chỉ một tập hợp các đối tượng có mặt trong hệ thống.</a:t>
            </a:r>
          </a:p>
          <a:p>
            <a:pPr lvl="1"/>
            <a:r>
              <a:rPr lang="en-US" b="1">
                <a:solidFill>
                  <a:srgbClr val="0000FF"/>
                </a:solidFill>
                <a:effectLst>
                  <a:outerShdw blurRad="38100" dist="38100" dir="2700000" algn="tl">
                    <a:srgbClr val="000000">
                      <a:alpha val="43137"/>
                    </a:srgbClr>
                  </a:outerShdw>
                </a:effectLst>
              </a:rPr>
              <a:t>Lớp</a:t>
            </a:r>
            <a:r>
              <a:rPr lang="en-US"/>
              <a:t> có </a:t>
            </a:r>
            <a:r>
              <a:rPr lang="en-US">
                <a:solidFill>
                  <a:srgbClr val="0000FF"/>
                </a:solidFill>
              </a:rPr>
              <a:t>thuộc tính </a:t>
            </a:r>
            <a:r>
              <a:rPr lang="en-US"/>
              <a:t>và </a:t>
            </a:r>
            <a:r>
              <a:rPr lang="en-US">
                <a:solidFill>
                  <a:srgbClr val="0000FF"/>
                </a:solidFill>
              </a:rPr>
              <a:t>phương thức</a:t>
            </a:r>
          </a:p>
          <a:p>
            <a:pPr lvl="2"/>
            <a:r>
              <a:rPr lang="en-US" b="1">
                <a:effectLst>
                  <a:outerShdw blurRad="38100" dist="38100" dir="2700000" algn="tl">
                    <a:srgbClr val="000000">
                      <a:alpha val="43137"/>
                    </a:srgbClr>
                  </a:outerShdw>
                </a:effectLst>
              </a:rPr>
              <a:t>Thuộc tính </a:t>
            </a:r>
            <a:r>
              <a:rPr lang="en-US"/>
              <a:t>của lớp </a:t>
            </a:r>
            <a:r>
              <a:rPr lang="en-US">
                <a:solidFill>
                  <a:srgbClr val="002060"/>
                </a:solidFill>
              </a:rPr>
              <a:t>tương ứng với thuộc tính của đối tượng</a:t>
            </a:r>
          </a:p>
          <a:p>
            <a:pPr lvl="2"/>
            <a:r>
              <a:rPr lang="en-US" b="1">
                <a:effectLst>
                  <a:outerShdw blurRad="38100" dist="38100" dir="2700000" algn="tl">
                    <a:srgbClr val="000000">
                      <a:alpha val="43137"/>
                    </a:srgbClr>
                  </a:outerShdw>
                </a:effectLst>
              </a:rPr>
              <a:t>Phương thức </a:t>
            </a:r>
            <a:r>
              <a:rPr lang="en-US"/>
              <a:t>của </a:t>
            </a:r>
            <a:r>
              <a:rPr lang="en-US">
                <a:solidFill>
                  <a:srgbClr val="0070C0"/>
                </a:solidFill>
              </a:rPr>
              <a:t>lớp</a:t>
            </a:r>
            <a:r>
              <a:rPr lang="en-US">
                <a:solidFill>
                  <a:srgbClr val="002060"/>
                </a:solidFill>
              </a:rPr>
              <a:t> tương ứng với các hành động của đối tượng</a:t>
            </a: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10</a:t>
            </a:fld>
            <a:endParaRPr lang="en-US" altLang="en-US"/>
          </a:p>
        </p:txBody>
      </p:sp>
    </p:spTree>
    <p:extLst>
      <p:ext uri="{BB962C8B-B14F-4D97-AF65-F5344CB8AC3E}">
        <p14:creationId xmlns:p14="http://schemas.microsoft.com/office/powerpoint/2010/main" val="40095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sz="2800"/>
              <a:t>Các khái niệm về lớp</a:t>
            </a:r>
          </a:p>
          <a:p>
            <a:pPr lvl="1"/>
            <a:r>
              <a:rPr lang="en-US"/>
              <a:t>Một lớp có thể có một trong các khả năng sau:</a:t>
            </a:r>
          </a:p>
          <a:p>
            <a:pPr lvl="2"/>
            <a:r>
              <a:rPr lang="en-US"/>
              <a:t>Hoặc chỉ có thuộc tính, không có phương thức</a:t>
            </a:r>
          </a:p>
          <a:p>
            <a:pPr lvl="2"/>
            <a:r>
              <a:rPr lang="en-US"/>
              <a:t>Hoặc chỉ có phương thức, không có thuộc tính</a:t>
            </a:r>
          </a:p>
          <a:p>
            <a:pPr lvl="2"/>
            <a:r>
              <a:rPr lang="en-US"/>
              <a:t>Hoặc có cả 2, đây là trường hợp phổ biến nhất</a:t>
            </a:r>
          </a:p>
          <a:p>
            <a:pPr lvl="1"/>
            <a:r>
              <a:rPr lang="en-US" b="1">
                <a:effectLst>
                  <a:outerShdw blurRad="38100" dist="38100" dir="2700000" algn="tl">
                    <a:srgbClr val="000000">
                      <a:alpha val="43137"/>
                    </a:srgbClr>
                  </a:outerShdw>
                </a:effectLst>
              </a:rPr>
              <a:t>Lớp </a:t>
            </a:r>
            <a:r>
              <a:rPr lang="en-US">
                <a:solidFill>
                  <a:srgbClr val="C00000"/>
                </a:solidFill>
              </a:rPr>
              <a:t>không có </a:t>
            </a:r>
            <a:r>
              <a:rPr lang="en-US" b="1">
                <a:solidFill>
                  <a:srgbClr val="0000FF"/>
                </a:solidFill>
                <a:effectLst>
                  <a:outerShdw blurRad="38100" dist="38100" dir="2700000" algn="tl">
                    <a:srgbClr val="000000">
                      <a:alpha val="43137"/>
                    </a:srgbClr>
                  </a:outerShdw>
                </a:effectLst>
              </a:rPr>
              <a:t>thuộc tính </a:t>
            </a:r>
            <a:r>
              <a:rPr lang="en-US"/>
              <a:t>và </a:t>
            </a:r>
            <a:r>
              <a:rPr lang="en-US" b="1">
                <a:solidFill>
                  <a:srgbClr val="0000FF"/>
                </a:solidFill>
                <a:effectLst>
                  <a:outerShdw blurRad="38100" dist="38100" dir="2700000" algn="tl">
                    <a:srgbClr val="000000">
                      <a:alpha val="43137"/>
                    </a:srgbClr>
                  </a:outerShdw>
                </a:effectLst>
              </a:rPr>
              <a:t>phương thức </a:t>
            </a:r>
            <a:r>
              <a:rPr lang="en-US"/>
              <a:t>nào là các </a:t>
            </a:r>
            <a:r>
              <a:rPr lang="en-US" b="1">
                <a:effectLst>
                  <a:outerShdw blurRad="38100" dist="38100" dir="2700000" algn="tl">
                    <a:srgbClr val="000000">
                      <a:alpha val="43137"/>
                    </a:srgbClr>
                  </a:outerShdw>
                </a:effectLst>
              </a:rPr>
              <a:t>lớp trừu tượng</a:t>
            </a:r>
            <a:r>
              <a:rPr lang="en-US"/>
              <a:t>. Các lớp này không có đối tượng tương ứng</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11</a:t>
            </a:fld>
            <a:endParaRPr lang="en-US" altLang="en-US"/>
          </a:p>
        </p:txBody>
      </p:sp>
    </p:spTree>
    <p:extLst>
      <p:ext uri="{BB962C8B-B14F-4D97-AF65-F5344CB8AC3E}">
        <p14:creationId xmlns:p14="http://schemas.microsoft.com/office/powerpoint/2010/main" val="2050063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457200" y="1091971"/>
            <a:ext cx="8372475" cy="5248275"/>
          </a:xfrm>
        </p:spPr>
        <p:txBody>
          <a:bodyPr/>
          <a:lstStyle/>
          <a:p>
            <a:r>
              <a:rPr lang="en-US" sz="2500"/>
              <a:t>Các khái niệm về gói (Package)</a:t>
            </a:r>
          </a:p>
          <a:p>
            <a:pPr lvl="1"/>
            <a:r>
              <a:rPr lang="en-US" sz="2500" b="1">
                <a:solidFill>
                  <a:srgbClr val="0000FF"/>
                </a:solidFill>
                <a:effectLst>
                  <a:outerShdw blurRad="38100" dist="38100" dir="2700000" algn="tl">
                    <a:srgbClr val="000000">
                      <a:alpha val="43137"/>
                    </a:srgbClr>
                  </a:outerShdw>
                </a:effectLst>
              </a:rPr>
              <a:t>Một nhóm các lớp (classes) </a:t>
            </a:r>
            <a:r>
              <a:rPr lang="en-US" sz="2500"/>
              <a:t>và giao diện (interfaces) được tổ chức thành một đơn vị quản lý theo hình thức không gian tên gọi là package</a:t>
            </a:r>
          </a:p>
          <a:p>
            <a:pPr lvl="1"/>
            <a:r>
              <a:rPr lang="en-US" sz="2500" b="1">
                <a:solidFill>
                  <a:srgbClr val="0000FF"/>
                </a:solidFill>
              </a:rPr>
              <a:t>Lợi ích của package </a:t>
            </a:r>
            <a:r>
              <a:rPr lang="en-US" sz="2500"/>
              <a:t>là tổ chức sắp xếp lại hệ thống thông tin các lớp trong dự án một cách khoa học, giúp cho việc theo dõi bảo trì dự án được tốt nhất</a:t>
            </a:r>
          </a:p>
          <a:p>
            <a:pPr lvl="1"/>
            <a:r>
              <a:rPr lang="en-US" sz="2500"/>
              <a:t>Trong Java có rất </a:t>
            </a:r>
            <a:r>
              <a:rPr lang="en-US" sz="2500" b="1">
                <a:solidFill>
                  <a:srgbClr val="0000FF"/>
                </a:solidFill>
                <a:effectLst>
                  <a:outerShdw blurRad="38100" dist="38100" dir="2700000" algn="tl">
                    <a:srgbClr val="000000">
                      <a:alpha val="43137"/>
                    </a:srgbClr>
                  </a:outerShdw>
                </a:effectLst>
              </a:rPr>
              <a:t>nhiều gói </a:t>
            </a:r>
            <a:r>
              <a:rPr lang="en-US" sz="2500"/>
              <a:t>được phân theo </a:t>
            </a:r>
            <a:r>
              <a:rPr lang="en-US" sz="2500" b="1">
                <a:solidFill>
                  <a:srgbClr val="0000FF"/>
                </a:solidFill>
              </a:rPr>
              <a:t>chức năng</a:t>
            </a:r>
            <a:r>
              <a:rPr lang="en-US" sz="2500"/>
              <a:t>:</a:t>
            </a:r>
          </a:p>
          <a:p>
            <a:pPr lvl="2"/>
            <a:r>
              <a:rPr lang="vi-VN"/>
              <a:t>java.util: chứa các lớp tiện ích</a:t>
            </a:r>
          </a:p>
          <a:p>
            <a:pPr lvl="2"/>
            <a:r>
              <a:rPr lang="vi-VN"/>
              <a:t>java.io: chứa các lớp vào ra dữ liệu</a:t>
            </a:r>
            <a:endParaRPr lang="en-US"/>
          </a:p>
          <a:p>
            <a:pPr lvl="2"/>
            <a:r>
              <a:rPr lang="vi-VN" sz="2800"/>
              <a:t>java.lang : chứa các lớp thường dùng</a:t>
            </a:r>
            <a:endParaRPr lang="en-US" sz="2800"/>
          </a:p>
          <a:p>
            <a:pPr lvl="2"/>
            <a:r>
              <a:rPr lang="en-US"/>
              <a:t>....</a:t>
            </a:r>
            <a:endParaRPr lang="vi-VN"/>
          </a:p>
          <a:p>
            <a:pPr lvl="2"/>
            <a:endParaRPr lang="en-US"/>
          </a:p>
          <a:p>
            <a:pPr lvl="1"/>
            <a:endParaRPr lang="en-US" sz="2500"/>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12</a:t>
            </a:fld>
            <a:endParaRPr lang="en-US" altLang="en-US"/>
          </a:p>
        </p:txBody>
      </p:sp>
    </p:spTree>
    <p:extLst>
      <p:ext uri="{BB962C8B-B14F-4D97-AF65-F5344CB8AC3E}">
        <p14:creationId xmlns:p14="http://schemas.microsoft.com/office/powerpoint/2010/main" val="2663007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532583" y="1160748"/>
            <a:ext cx="8143873" cy="5248275"/>
          </a:xfrm>
        </p:spPr>
        <p:txBody>
          <a:bodyPr/>
          <a:lstStyle/>
          <a:p>
            <a:r>
              <a:rPr lang="en-US" sz="2800"/>
              <a:t>Các khái niệm về </a:t>
            </a:r>
            <a:r>
              <a:rPr lang="en-US"/>
              <a:t>Tính trừu tượng</a:t>
            </a:r>
          </a:p>
          <a:p>
            <a:pPr lvl="1"/>
            <a:r>
              <a:rPr lang="en-US"/>
              <a:t>Lớp (class) là một khái niệm trừu tượng, đối tượng là một thể hiện cụ thể của lớp</a:t>
            </a:r>
          </a:p>
          <a:p>
            <a:pPr lvl="1"/>
            <a:r>
              <a:rPr lang="en-US"/>
              <a:t>Ví dụ:</a:t>
            </a:r>
          </a:p>
          <a:p>
            <a:pPr lvl="2"/>
            <a:r>
              <a:rPr lang="en-US"/>
              <a:t>Bản thiết kế của chiếc xe hơi là lớp</a:t>
            </a:r>
          </a:p>
          <a:p>
            <a:pPr lvl="2"/>
            <a:r>
              <a:rPr lang="en-US"/>
              <a:t>Chiếc xe hơi được tạo ra từ bản thiết kế là đối tượng</a:t>
            </a: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13</a:t>
            </a:fld>
            <a:endParaRPr lang="en-US" altLang="en-US"/>
          </a:p>
        </p:txBody>
      </p:sp>
      <p:pic>
        <p:nvPicPr>
          <p:cNvPr id="6" name="Picture 5" descr="class-object.jpg">
            <a:extLst>
              <a:ext uri="{FF2B5EF4-FFF2-40B4-BE49-F238E27FC236}">
                <a16:creationId xmlns:a16="http://schemas.microsoft.com/office/drawing/2014/main" id="{48CA6751-2607-4B01-A895-2981598503AA}"/>
              </a:ext>
            </a:extLst>
          </p:cNvPr>
          <p:cNvPicPr>
            <a:picLocks noChangeAspect="1"/>
          </p:cNvPicPr>
          <p:nvPr/>
        </p:nvPicPr>
        <p:blipFill>
          <a:blip r:embed="rId2"/>
          <a:srcRect l="32000" t="10870" r="30074" b="63043"/>
          <a:stretch>
            <a:fillRect/>
          </a:stretch>
        </p:blipFill>
        <p:spPr bwMode="auto">
          <a:xfrm>
            <a:off x="1692671" y="4491478"/>
            <a:ext cx="2678241" cy="16738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class-object.jpg">
            <a:extLst>
              <a:ext uri="{FF2B5EF4-FFF2-40B4-BE49-F238E27FC236}">
                <a16:creationId xmlns:a16="http://schemas.microsoft.com/office/drawing/2014/main" id="{E5E6D8A6-05B7-44E9-8A0B-53690928F60C}"/>
              </a:ext>
            </a:extLst>
          </p:cNvPr>
          <p:cNvPicPr>
            <a:picLocks noChangeAspect="1"/>
          </p:cNvPicPr>
          <p:nvPr/>
        </p:nvPicPr>
        <p:blipFill>
          <a:blip r:embed="rId2"/>
          <a:srcRect l="3556" t="65218" r="64444" b="13043"/>
          <a:stretch>
            <a:fillRect/>
          </a:stretch>
        </p:blipFill>
        <p:spPr bwMode="auto">
          <a:xfrm>
            <a:off x="5919270" y="4452945"/>
            <a:ext cx="2109114" cy="1301865"/>
          </a:xfrm>
          <a:prstGeom prst="rect">
            <a:avLst/>
          </a:prstGeom>
          <a:ln>
            <a:noFill/>
          </a:ln>
          <a:effectLst>
            <a:softEdge rad="112500"/>
          </a:effectLst>
        </p:spPr>
      </p:pic>
      <p:cxnSp>
        <p:nvCxnSpPr>
          <p:cNvPr id="8" name="Straight Arrow Connector 7">
            <a:extLst>
              <a:ext uri="{FF2B5EF4-FFF2-40B4-BE49-F238E27FC236}">
                <a16:creationId xmlns:a16="http://schemas.microsoft.com/office/drawing/2014/main" id="{759BF72A-C0D5-4AA5-A342-8AD51461BBA7}"/>
              </a:ext>
            </a:extLst>
          </p:cNvPr>
          <p:cNvCxnSpPr>
            <a:stCxn id="6" idx="3"/>
            <a:endCxn id="7" idx="1"/>
          </p:cNvCxnSpPr>
          <p:nvPr/>
        </p:nvCxnSpPr>
        <p:spPr bwMode="auto">
          <a:xfrm flipV="1">
            <a:off x="4370912" y="5103878"/>
            <a:ext cx="1548358" cy="224513"/>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16">
            <a:extLst>
              <a:ext uri="{FF2B5EF4-FFF2-40B4-BE49-F238E27FC236}">
                <a16:creationId xmlns:a16="http://schemas.microsoft.com/office/drawing/2014/main" id="{8613D782-D893-4377-8D2D-7C5FE1DE02A3}"/>
              </a:ext>
            </a:extLst>
          </p:cNvPr>
          <p:cNvSpPr txBox="1">
            <a:spLocks noChangeArrowheads="1"/>
          </p:cNvSpPr>
          <p:nvPr/>
        </p:nvSpPr>
        <p:spPr bwMode="auto">
          <a:xfrm>
            <a:off x="2613316" y="6140333"/>
            <a:ext cx="59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defRPr>
            </a:lvl1pPr>
            <a:lvl2pPr marL="742950" indent="-285750">
              <a:defRPr sz="2000" b="1">
                <a:solidFill>
                  <a:srgbClr val="333399"/>
                </a:solidFill>
                <a:latin typeface="Arial" panose="020B0604020202020204" pitchFamily="34" charset="0"/>
              </a:defRPr>
            </a:lvl2pPr>
            <a:lvl3pPr marL="1143000" indent="-228600">
              <a:defRPr sz="2000" b="1">
                <a:solidFill>
                  <a:srgbClr val="333399"/>
                </a:solidFill>
                <a:latin typeface="Arial" panose="020B0604020202020204" pitchFamily="34" charset="0"/>
              </a:defRPr>
            </a:lvl3pPr>
            <a:lvl4pPr marL="1600200" indent="-228600">
              <a:defRPr sz="2000" b="1">
                <a:solidFill>
                  <a:srgbClr val="333399"/>
                </a:solidFill>
                <a:latin typeface="Arial" panose="020B0604020202020204" pitchFamily="34" charset="0"/>
              </a:defRPr>
            </a:lvl4pPr>
            <a:lvl5pPr marL="2057400" indent="-228600">
              <a:defRPr sz="2000" b="1">
                <a:solidFill>
                  <a:srgbClr val="333399"/>
                </a:solidFill>
                <a:latin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defRPr>
            </a:lvl9pPr>
          </a:lstStyle>
          <a:p>
            <a:r>
              <a:rPr lang="en-US" altLang="en-US" sz="1200">
                <a:solidFill>
                  <a:srgbClr val="002060"/>
                </a:solidFill>
                <a:cs typeface="Times New Roman" panose="02020603050405020304" pitchFamily="18" charset="0"/>
              </a:rPr>
              <a:t>Class</a:t>
            </a:r>
            <a:endParaRPr lang="en-US" altLang="en-US" sz="1200">
              <a:solidFill>
                <a:srgbClr val="002060"/>
              </a:solidFill>
              <a:latin typeface="Times New Roman" panose="02020603050405020304" pitchFamily="18" charset="0"/>
              <a:cs typeface="Times New Roman" panose="02020603050405020304" pitchFamily="18" charset="0"/>
            </a:endParaRPr>
          </a:p>
        </p:txBody>
      </p:sp>
      <p:sp>
        <p:nvSpPr>
          <p:cNvPr id="10" name="TextBox 20">
            <a:extLst>
              <a:ext uri="{FF2B5EF4-FFF2-40B4-BE49-F238E27FC236}">
                <a16:creationId xmlns:a16="http://schemas.microsoft.com/office/drawing/2014/main" id="{BE30405F-D1D1-454A-84BB-A0111E191720}"/>
              </a:ext>
            </a:extLst>
          </p:cNvPr>
          <p:cNvSpPr txBox="1">
            <a:spLocks noChangeArrowheads="1"/>
          </p:cNvSpPr>
          <p:nvPr/>
        </p:nvSpPr>
        <p:spPr bwMode="auto">
          <a:xfrm>
            <a:off x="6337746" y="5767842"/>
            <a:ext cx="6639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defRPr>
            </a:lvl1pPr>
            <a:lvl2pPr marL="742950" indent="-285750">
              <a:defRPr sz="2000" b="1">
                <a:solidFill>
                  <a:srgbClr val="333399"/>
                </a:solidFill>
                <a:latin typeface="Arial" panose="020B0604020202020204" pitchFamily="34" charset="0"/>
              </a:defRPr>
            </a:lvl2pPr>
            <a:lvl3pPr marL="1143000" indent="-228600">
              <a:defRPr sz="2000" b="1">
                <a:solidFill>
                  <a:srgbClr val="333399"/>
                </a:solidFill>
                <a:latin typeface="Arial" panose="020B0604020202020204" pitchFamily="34" charset="0"/>
              </a:defRPr>
            </a:lvl3pPr>
            <a:lvl4pPr marL="1600200" indent="-228600">
              <a:defRPr sz="2000" b="1">
                <a:solidFill>
                  <a:srgbClr val="333399"/>
                </a:solidFill>
                <a:latin typeface="Arial" panose="020B0604020202020204" pitchFamily="34" charset="0"/>
              </a:defRPr>
            </a:lvl4pPr>
            <a:lvl5pPr marL="2057400" indent="-228600">
              <a:defRPr sz="2000" b="1">
                <a:solidFill>
                  <a:srgbClr val="333399"/>
                </a:solidFill>
                <a:latin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defRPr>
            </a:lvl9pPr>
          </a:lstStyle>
          <a:p>
            <a:r>
              <a:rPr lang="en-US" altLang="en-US" sz="1200">
                <a:solidFill>
                  <a:srgbClr val="002060"/>
                </a:solidFill>
                <a:cs typeface="Times New Roman" panose="02020603050405020304" pitchFamily="18" charset="0"/>
              </a:rPr>
              <a:t>Object</a:t>
            </a:r>
            <a:endParaRPr lang="en-US" altLang="en-US" sz="1200">
              <a:solidFill>
                <a:srgbClr val="002060"/>
              </a:solidFill>
              <a:latin typeface="Times New Roman" panose="02020603050405020304" pitchFamily="18" charset="0"/>
              <a:cs typeface="Times New Roman" panose="02020603050405020304" pitchFamily="18" charset="0"/>
            </a:endParaRPr>
          </a:p>
        </p:txBody>
      </p:sp>
      <p:pic>
        <p:nvPicPr>
          <p:cNvPr id="1026" name="Picture 2" descr="Kết quả hình ảnh cho bản thiết kế xe hơi">
            <a:extLst>
              <a:ext uri="{FF2B5EF4-FFF2-40B4-BE49-F238E27FC236}">
                <a16:creationId xmlns:a16="http://schemas.microsoft.com/office/drawing/2014/main" id="{A6C60F61-2CBA-464A-B0A1-07FEAC3752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2896" y="4113076"/>
            <a:ext cx="3246718" cy="205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134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sz="2800"/>
              <a:t>Các khái niệm về </a:t>
            </a:r>
            <a:r>
              <a:rPr lang="en-US"/>
              <a:t>Tính trừu tượng</a:t>
            </a:r>
          </a:p>
          <a:p>
            <a:pPr lvl="1"/>
            <a:r>
              <a:rPr lang="en-US"/>
              <a:t>Từ những đối tượng giống nhau: trừu tượng hóa thành một lớp</a:t>
            </a:r>
          </a:p>
          <a:p>
            <a:pPr lvl="1"/>
            <a:r>
              <a:rPr lang="en-US"/>
              <a:t>Chỉ đưa ra các thuộc tính và phương thức cần thiết của đối tượng trong lập trình</a:t>
            </a:r>
          </a:p>
          <a:p>
            <a:pPr lvl="1"/>
            <a:r>
              <a:rPr lang="en-US"/>
              <a:t>Ví dụ:</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14</a:t>
            </a:fld>
            <a:endParaRPr lang="en-US" altLang="en-US"/>
          </a:p>
        </p:txBody>
      </p:sp>
      <p:grpSp>
        <p:nvGrpSpPr>
          <p:cNvPr id="6" name="Group 11">
            <a:extLst>
              <a:ext uri="{FF2B5EF4-FFF2-40B4-BE49-F238E27FC236}">
                <a16:creationId xmlns:a16="http://schemas.microsoft.com/office/drawing/2014/main" id="{12483A80-4CC4-4208-A199-68C26CF3DC8C}"/>
              </a:ext>
            </a:extLst>
          </p:cNvPr>
          <p:cNvGrpSpPr>
            <a:grpSpLocks/>
          </p:cNvGrpSpPr>
          <p:nvPr/>
        </p:nvGrpSpPr>
        <p:grpSpPr bwMode="auto">
          <a:xfrm>
            <a:off x="1530362" y="3969060"/>
            <a:ext cx="6750050" cy="2284666"/>
            <a:chOff x="381000" y="4191000"/>
            <a:chExt cx="9810299" cy="2341045"/>
          </a:xfrm>
        </p:grpSpPr>
        <p:pic>
          <p:nvPicPr>
            <p:cNvPr id="7" name="Picture 6" descr="class-object.jpg">
              <a:extLst>
                <a:ext uri="{FF2B5EF4-FFF2-40B4-BE49-F238E27FC236}">
                  <a16:creationId xmlns:a16="http://schemas.microsoft.com/office/drawing/2014/main" id="{94A01308-C107-4A36-B4F8-D14BAEB7BC09}"/>
                </a:ext>
              </a:extLst>
            </p:cNvPr>
            <p:cNvPicPr>
              <a:picLocks noChangeAspect="1"/>
            </p:cNvPicPr>
            <p:nvPr/>
          </p:nvPicPr>
          <p:blipFill>
            <a:blip r:embed="rId3"/>
            <a:srcRect l="32000" t="10870" r="30074" b="63043"/>
            <a:stretch>
              <a:fillRect/>
            </a:stretch>
          </p:blipFill>
          <p:spPr>
            <a:xfrm>
              <a:off x="7752900" y="4458742"/>
              <a:ext cx="2438399" cy="1371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class-object.jpg">
              <a:extLst>
                <a:ext uri="{FF2B5EF4-FFF2-40B4-BE49-F238E27FC236}">
                  <a16:creationId xmlns:a16="http://schemas.microsoft.com/office/drawing/2014/main" id="{0660A3E5-2FE8-4B16-912F-D51AFAB2AA8C}"/>
                </a:ext>
              </a:extLst>
            </p:cNvPr>
            <p:cNvPicPr>
              <a:picLocks noChangeAspect="1"/>
            </p:cNvPicPr>
            <p:nvPr/>
          </p:nvPicPr>
          <p:blipFill>
            <a:blip r:embed="rId3"/>
            <a:srcRect l="3556" t="65218" r="64444" b="13043"/>
            <a:stretch>
              <a:fillRect/>
            </a:stretch>
          </p:blipFill>
          <p:spPr>
            <a:xfrm>
              <a:off x="381000" y="4191000"/>
              <a:ext cx="1920240" cy="1066800"/>
            </a:xfrm>
            <a:prstGeom prst="rect">
              <a:avLst/>
            </a:prstGeom>
            <a:ln>
              <a:noFill/>
            </a:ln>
            <a:effectLst>
              <a:softEdge rad="112500"/>
            </a:effectLst>
          </p:spPr>
        </p:pic>
        <p:sp>
          <p:nvSpPr>
            <p:cNvPr id="9" name="TextBox 8">
              <a:extLst>
                <a:ext uri="{FF2B5EF4-FFF2-40B4-BE49-F238E27FC236}">
                  <a16:creationId xmlns:a16="http://schemas.microsoft.com/office/drawing/2014/main" id="{7EE61D02-7F39-4868-BBAA-CC347E28CF41}"/>
                </a:ext>
              </a:extLst>
            </p:cNvPr>
            <p:cNvSpPr txBox="1">
              <a:spLocks noChangeArrowheads="1"/>
            </p:cNvSpPr>
            <p:nvPr/>
          </p:nvSpPr>
          <p:spPr bwMode="auto">
            <a:xfrm>
              <a:off x="8452238" y="6170116"/>
              <a:ext cx="862474" cy="28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defRPr>
              </a:lvl1pPr>
              <a:lvl2pPr marL="742950" indent="-285750">
                <a:defRPr sz="2000" b="1">
                  <a:solidFill>
                    <a:srgbClr val="333399"/>
                  </a:solidFill>
                  <a:latin typeface="Arial" panose="020B0604020202020204" pitchFamily="34" charset="0"/>
                </a:defRPr>
              </a:lvl2pPr>
              <a:lvl3pPr marL="1143000" indent="-228600">
                <a:defRPr sz="2000" b="1">
                  <a:solidFill>
                    <a:srgbClr val="333399"/>
                  </a:solidFill>
                  <a:latin typeface="Arial" panose="020B0604020202020204" pitchFamily="34" charset="0"/>
                </a:defRPr>
              </a:lvl3pPr>
              <a:lvl4pPr marL="1600200" indent="-228600">
                <a:defRPr sz="2000" b="1">
                  <a:solidFill>
                    <a:srgbClr val="333399"/>
                  </a:solidFill>
                  <a:latin typeface="Arial" panose="020B0604020202020204" pitchFamily="34" charset="0"/>
                </a:defRPr>
              </a:lvl4pPr>
              <a:lvl5pPr marL="2057400" indent="-228600">
                <a:defRPr sz="2000" b="1">
                  <a:solidFill>
                    <a:srgbClr val="333399"/>
                  </a:solidFill>
                  <a:latin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defRPr>
              </a:lvl9pPr>
            </a:lstStyle>
            <a:p>
              <a:r>
                <a:rPr lang="en-US" altLang="en-US" sz="1200">
                  <a:solidFill>
                    <a:srgbClr val="002060"/>
                  </a:solidFill>
                  <a:cs typeface="Times New Roman" panose="02020603050405020304" pitchFamily="18" charset="0"/>
                </a:rPr>
                <a:t>Class</a:t>
              </a:r>
              <a:endParaRPr lang="en-US" altLang="en-US" sz="1200">
                <a:solidFill>
                  <a:srgbClr val="002060"/>
                </a:solidFill>
                <a:latin typeface="Times New Roman" panose="02020603050405020304" pitchFamily="18" charset="0"/>
                <a:cs typeface="Times New Roman" panose="02020603050405020304" pitchFamily="18" charset="0"/>
              </a:endParaRPr>
            </a:p>
          </p:txBody>
        </p:sp>
        <p:sp>
          <p:nvSpPr>
            <p:cNvPr id="10" name="TextBox 20">
              <a:extLst>
                <a:ext uri="{FF2B5EF4-FFF2-40B4-BE49-F238E27FC236}">
                  <a16:creationId xmlns:a16="http://schemas.microsoft.com/office/drawing/2014/main" id="{F80A05C2-22B4-4B43-9B78-F4D3BEF1AF0F}"/>
                </a:ext>
              </a:extLst>
            </p:cNvPr>
            <p:cNvSpPr txBox="1">
              <a:spLocks noChangeArrowheads="1"/>
            </p:cNvSpPr>
            <p:nvPr/>
          </p:nvSpPr>
          <p:spPr bwMode="auto">
            <a:xfrm>
              <a:off x="1828799" y="6248210"/>
              <a:ext cx="1088460" cy="28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defRPr>
              </a:lvl1pPr>
              <a:lvl2pPr marL="742950" indent="-285750">
                <a:defRPr sz="2000" b="1">
                  <a:solidFill>
                    <a:srgbClr val="333399"/>
                  </a:solidFill>
                  <a:latin typeface="Arial" panose="020B0604020202020204" pitchFamily="34" charset="0"/>
                </a:defRPr>
              </a:lvl2pPr>
              <a:lvl3pPr marL="1143000" indent="-228600">
                <a:defRPr sz="2000" b="1">
                  <a:solidFill>
                    <a:srgbClr val="333399"/>
                  </a:solidFill>
                  <a:latin typeface="Arial" panose="020B0604020202020204" pitchFamily="34" charset="0"/>
                </a:defRPr>
              </a:lvl3pPr>
              <a:lvl4pPr marL="1600200" indent="-228600">
                <a:defRPr sz="2000" b="1">
                  <a:solidFill>
                    <a:srgbClr val="333399"/>
                  </a:solidFill>
                  <a:latin typeface="Arial" panose="020B0604020202020204" pitchFamily="34" charset="0"/>
                </a:defRPr>
              </a:lvl4pPr>
              <a:lvl5pPr marL="2057400" indent="-228600">
                <a:defRPr sz="2000" b="1">
                  <a:solidFill>
                    <a:srgbClr val="333399"/>
                  </a:solidFill>
                  <a:latin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defRPr>
              </a:lvl9pPr>
            </a:lstStyle>
            <a:p>
              <a:r>
                <a:rPr lang="en-US" altLang="en-US" sz="1200">
                  <a:solidFill>
                    <a:srgbClr val="002060"/>
                  </a:solidFill>
                  <a:cs typeface="Times New Roman" panose="02020603050405020304" pitchFamily="18" charset="0"/>
                </a:rPr>
                <a:t>Objects</a:t>
              </a:r>
              <a:endParaRPr lang="en-US" altLang="en-US" sz="1200">
                <a:solidFill>
                  <a:srgbClr val="002060"/>
                </a:solidFill>
                <a:latin typeface="Times New Roman" panose="02020603050405020304" pitchFamily="18" charset="0"/>
                <a:cs typeface="Times New Roman" panose="02020603050405020304" pitchFamily="18" charset="0"/>
              </a:endParaRPr>
            </a:p>
          </p:txBody>
        </p:sp>
        <p:pic>
          <p:nvPicPr>
            <p:cNvPr id="11" name="Picture 10" descr="114729.jpg">
              <a:extLst>
                <a:ext uri="{FF2B5EF4-FFF2-40B4-BE49-F238E27FC236}">
                  <a16:creationId xmlns:a16="http://schemas.microsoft.com/office/drawing/2014/main" id="{8C83AFCD-CA07-43BE-A688-258B8D86AA68}"/>
                </a:ext>
              </a:extLst>
            </p:cNvPr>
            <p:cNvPicPr>
              <a:picLocks noChangeAspect="1"/>
            </p:cNvPicPr>
            <p:nvPr/>
          </p:nvPicPr>
          <p:blipFill>
            <a:blip r:embed="rId4"/>
            <a:srcRect t="14815"/>
            <a:stretch>
              <a:fillRect/>
            </a:stretch>
          </p:blipFill>
          <p:spPr bwMode="auto">
            <a:xfrm>
              <a:off x="2209800" y="5334000"/>
              <a:ext cx="1789043" cy="857250"/>
            </a:xfrm>
            <a:prstGeom prst="rect">
              <a:avLst/>
            </a:prstGeom>
            <a:ln>
              <a:noFill/>
            </a:ln>
            <a:effectLst>
              <a:softEdge rad="112500"/>
            </a:effectLst>
          </p:spPr>
        </p:pic>
        <p:pic>
          <p:nvPicPr>
            <p:cNvPr id="12" name="Picture 11" descr="audi-cars-audi-4294883-1280-1024.jpg">
              <a:extLst>
                <a:ext uri="{FF2B5EF4-FFF2-40B4-BE49-F238E27FC236}">
                  <a16:creationId xmlns:a16="http://schemas.microsoft.com/office/drawing/2014/main" id="{3F3E864C-75A0-471F-BC1B-2D6C55BEEFEA}"/>
                </a:ext>
              </a:extLst>
            </p:cNvPr>
            <p:cNvPicPr>
              <a:picLocks noChangeAspect="1"/>
            </p:cNvPicPr>
            <p:nvPr/>
          </p:nvPicPr>
          <p:blipFill>
            <a:blip r:embed="rId5" cstate="print"/>
            <a:srcRect l="2779" t="24306" b="9721"/>
            <a:stretch>
              <a:fillRect/>
            </a:stretch>
          </p:blipFill>
          <p:spPr bwMode="auto">
            <a:xfrm>
              <a:off x="533400" y="5334000"/>
              <a:ext cx="1684421" cy="914400"/>
            </a:xfrm>
            <a:prstGeom prst="rect">
              <a:avLst/>
            </a:prstGeom>
            <a:ln>
              <a:noFill/>
            </a:ln>
            <a:effectLst>
              <a:softEdge rad="112500"/>
            </a:effectLst>
          </p:spPr>
        </p:pic>
        <p:pic>
          <p:nvPicPr>
            <p:cNvPr id="13" name="Picture 12" descr="Audi-R8-5-2-audi-32025757-1280-1024.jpg">
              <a:extLst>
                <a:ext uri="{FF2B5EF4-FFF2-40B4-BE49-F238E27FC236}">
                  <a16:creationId xmlns:a16="http://schemas.microsoft.com/office/drawing/2014/main" id="{6BC3B712-12F5-4BA3-807F-23EF1DA010AC}"/>
                </a:ext>
              </a:extLst>
            </p:cNvPr>
            <p:cNvPicPr>
              <a:picLocks noChangeAspect="1"/>
            </p:cNvPicPr>
            <p:nvPr/>
          </p:nvPicPr>
          <p:blipFill>
            <a:blip r:embed="rId6" cstate="print"/>
            <a:srcRect l="2779" t="24306"/>
            <a:stretch>
              <a:fillRect/>
            </a:stretch>
          </p:blipFill>
          <p:spPr bwMode="auto">
            <a:xfrm>
              <a:off x="2286000" y="4191000"/>
              <a:ext cx="1626717" cy="1012825"/>
            </a:xfrm>
            <a:prstGeom prst="rect">
              <a:avLst/>
            </a:prstGeom>
            <a:ln>
              <a:noFill/>
            </a:ln>
            <a:effectLst>
              <a:softEdge rad="112500"/>
            </a:effectLst>
          </p:spPr>
        </p:pic>
        <p:sp>
          <p:nvSpPr>
            <p:cNvPr id="14" name="Right Arrow 21">
              <a:extLst>
                <a:ext uri="{FF2B5EF4-FFF2-40B4-BE49-F238E27FC236}">
                  <a16:creationId xmlns:a16="http://schemas.microsoft.com/office/drawing/2014/main" id="{3DA3302D-67FE-4B5A-8E62-5CBF36CE45CD}"/>
                </a:ext>
              </a:extLst>
            </p:cNvPr>
            <p:cNvSpPr/>
            <p:nvPr/>
          </p:nvSpPr>
          <p:spPr>
            <a:xfrm>
              <a:off x="4946987" y="5043378"/>
              <a:ext cx="1753487" cy="610004"/>
            </a:xfrm>
            <a:prstGeom prst="rightArrow">
              <a:avLst/>
            </a:prstGeom>
            <a:solidFill>
              <a:srgbClr val="EE8E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sp>
          <p:nvSpPr>
            <p:cNvPr id="15" name="TextBox 14">
              <a:extLst>
                <a:ext uri="{FF2B5EF4-FFF2-40B4-BE49-F238E27FC236}">
                  <a16:creationId xmlns:a16="http://schemas.microsoft.com/office/drawing/2014/main" id="{3B35FCF2-5CA7-4888-A99A-1C072321D410}"/>
                </a:ext>
              </a:extLst>
            </p:cNvPr>
            <p:cNvSpPr txBox="1">
              <a:spLocks noChangeArrowheads="1"/>
            </p:cNvSpPr>
            <p:nvPr/>
          </p:nvSpPr>
          <p:spPr bwMode="auto">
            <a:xfrm>
              <a:off x="4392525" y="4527450"/>
              <a:ext cx="1975442" cy="28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rgbClr val="333399"/>
                  </a:solidFill>
                  <a:latin typeface="Arial" panose="020B0604020202020204" pitchFamily="34" charset="0"/>
                </a:defRPr>
              </a:lvl1pPr>
              <a:lvl2pPr marL="742950" indent="-285750">
                <a:defRPr sz="2000" b="1">
                  <a:solidFill>
                    <a:srgbClr val="333399"/>
                  </a:solidFill>
                  <a:latin typeface="Arial" panose="020B0604020202020204" pitchFamily="34" charset="0"/>
                </a:defRPr>
              </a:lvl2pPr>
              <a:lvl3pPr marL="1143000" indent="-228600">
                <a:defRPr sz="2000" b="1">
                  <a:solidFill>
                    <a:srgbClr val="333399"/>
                  </a:solidFill>
                  <a:latin typeface="Arial" panose="020B0604020202020204" pitchFamily="34" charset="0"/>
                </a:defRPr>
              </a:lvl3pPr>
              <a:lvl4pPr marL="1600200" indent="-228600">
                <a:defRPr sz="2000" b="1">
                  <a:solidFill>
                    <a:srgbClr val="333399"/>
                  </a:solidFill>
                  <a:latin typeface="Arial" panose="020B0604020202020204" pitchFamily="34" charset="0"/>
                </a:defRPr>
              </a:lvl4pPr>
              <a:lvl5pPr marL="2057400" indent="-228600">
                <a:defRPr sz="2000" b="1">
                  <a:solidFill>
                    <a:srgbClr val="333399"/>
                  </a:solidFill>
                  <a:latin typeface="Arial" panose="020B0604020202020204" pitchFamily="34" charset="0"/>
                </a:defRPr>
              </a:lvl5pPr>
              <a:lvl6pPr marL="2514600" indent="-228600" eaLnBrk="0" fontAlgn="base" hangingPunct="0">
                <a:spcBef>
                  <a:spcPct val="0"/>
                </a:spcBef>
                <a:spcAft>
                  <a:spcPct val="0"/>
                </a:spcAft>
                <a:defRPr sz="2000" b="1">
                  <a:solidFill>
                    <a:srgbClr val="333399"/>
                  </a:solidFill>
                  <a:latin typeface="Arial" panose="020B0604020202020204" pitchFamily="34" charset="0"/>
                </a:defRPr>
              </a:lvl6pPr>
              <a:lvl7pPr marL="2971800" indent="-228600" eaLnBrk="0" fontAlgn="base" hangingPunct="0">
                <a:spcBef>
                  <a:spcPct val="0"/>
                </a:spcBef>
                <a:spcAft>
                  <a:spcPct val="0"/>
                </a:spcAft>
                <a:defRPr sz="2000" b="1">
                  <a:solidFill>
                    <a:srgbClr val="333399"/>
                  </a:solidFill>
                  <a:latin typeface="Arial" panose="020B0604020202020204" pitchFamily="34" charset="0"/>
                </a:defRPr>
              </a:lvl7pPr>
              <a:lvl8pPr marL="3429000" indent="-228600" eaLnBrk="0" fontAlgn="base" hangingPunct="0">
                <a:spcBef>
                  <a:spcPct val="0"/>
                </a:spcBef>
                <a:spcAft>
                  <a:spcPct val="0"/>
                </a:spcAft>
                <a:defRPr sz="2000" b="1">
                  <a:solidFill>
                    <a:srgbClr val="333399"/>
                  </a:solidFill>
                  <a:latin typeface="Arial" panose="020B0604020202020204" pitchFamily="34" charset="0"/>
                </a:defRPr>
              </a:lvl8pPr>
              <a:lvl9pPr marL="3886200" indent="-228600" eaLnBrk="0" fontAlgn="base" hangingPunct="0">
                <a:spcBef>
                  <a:spcPct val="0"/>
                </a:spcBef>
                <a:spcAft>
                  <a:spcPct val="0"/>
                </a:spcAft>
                <a:defRPr sz="2000" b="1">
                  <a:solidFill>
                    <a:srgbClr val="333399"/>
                  </a:solidFill>
                  <a:latin typeface="Arial" panose="020B0604020202020204" pitchFamily="34" charset="0"/>
                </a:defRPr>
              </a:lvl9pPr>
            </a:lstStyle>
            <a:p>
              <a:r>
                <a:rPr lang="en-US" altLang="en-US" sz="1200">
                  <a:solidFill>
                    <a:srgbClr val="002060"/>
                  </a:solidFill>
                  <a:cs typeface="Times New Roman" panose="02020603050405020304" pitchFamily="18" charset="0"/>
                </a:rPr>
                <a:t>Trừu tượng hóa</a:t>
              </a:r>
              <a:endParaRPr lang="en-US" altLang="en-US" sz="1200">
                <a:solidFill>
                  <a:srgbClr val="002060"/>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45305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sz="2800"/>
              <a:t>Các khái niệm về t</a:t>
            </a:r>
            <a:r>
              <a:rPr lang="en-US"/>
              <a:t>ính đóng gói</a:t>
            </a:r>
          </a:p>
          <a:p>
            <a:pPr lvl="1"/>
            <a:r>
              <a:rPr lang="en-US"/>
              <a:t>Mỗi lớp được xây dựng để thực hiện một nhóm chức năng đặc trưng của riêng lớp đó</a:t>
            </a:r>
          </a:p>
          <a:p>
            <a:pPr lvl="1"/>
            <a:r>
              <a:rPr lang="en-US"/>
              <a:t>Tất cả mọi thao tác truy xuất vào thành phần dữ liệu từ đối tượng này qua đối tượng khác phải được thực hiện bởi các phương thức (method) của chính đối tượng chứa dữ liệu</a:t>
            </a:r>
          </a:p>
          <a:p>
            <a:pPr lvl="1"/>
            <a:r>
              <a:rPr lang="en-US"/>
              <a:t>Tính đóng gói cho phép </a:t>
            </a:r>
            <a:r>
              <a:rPr lang="en-US" b="1">
                <a:solidFill>
                  <a:srgbClr val="0000FF"/>
                </a:solidFill>
                <a:effectLst>
                  <a:outerShdw blurRad="38100" dist="38100" dir="2700000" algn="tl">
                    <a:srgbClr val="000000">
                      <a:alpha val="43137"/>
                    </a:srgbClr>
                  </a:outerShdw>
                </a:effectLst>
              </a:rPr>
              <a:t>che dấu thông tin </a:t>
            </a:r>
            <a:r>
              <a:rPr lang="en-US"/>
              <a:t>của đối tượng bằng cách </a:t>
            </a:r>
            <a:r>
              <a:rPr lang="en-US">
                <a:solidFill>
                  <a:srgbClr val="0000FF"/>
                </a:solidFill>
              </a:rPr>
              <a:t>kết hợp thông tin </a:t>
            </a:r>
            <a:r>
              <a:rPr lang="en-US"/>
              <a:t>và </a:t>
            </a:r>
            <a:r>
              <a:rPr lang="en-US">
                <a:solidFill>
                  <a:srgbClr val="0000FF"/>
                </a:solidFill>
              </a:rPr>
              <a:t>các phương thức liên quan đến thông tin </a:t>
            </a:r>
            <a:r>
              <a:rPr lang="en-US"/>
              <a:t>trong đối tượng</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15</a:t>
            </a:fld>
            <a:endParaRPr lang="en-US" altLang="en-US"/>
          </a:p>
        </p:txBody>
      </p:sp>
    </p:spTree>
    <p:extLst>
      <p:ext uri="{BB962C8B-B14F-4D97-AF65-F5344CB8AC3E}">
        <p14:creationId xmlns:p14="http://schemas.microsoft.com/office/powerpoint/2010/main" val="243622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9EA6-6345-4EFB-AFF9-549F99E12838}"/>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80CDC4E2-0E1A-45F6-8D1B-E4D44D240766}"/>
              </a:ext>
            </a:extLst>
          </p:cNvPr>
          <p:cNvSpPr>
            <a:spLocks noGrp="1"/>
          </p:cNvSpPr>
          <p:nvPr>
            <p:ph idx="1"/>
          </p:nvPr>
        </p:nvSpPr>
        <p:spPr>
          <a:xfrm>
            <a:off x="457200" y="1091971"/>
            <a:ext cx="8372475" cy="5248275"/>
          </a:xfrm>
        </p:spPr>
        <p:txBody>
          <a:bodyPr/>
          <a:lstStyle/>
          <a:p>
            <a:r>
              <a:rPr lang="en-US"/>
              <a:t>Mục đích</a:t>
            </a:r>
          </a:p>
          <a:p>
            <a:pPr lvl="1"/>
            <a:r>
              <a:rPr lang="en-US"/>
              <a:t>Bảo vệ dữ liệu</a:t>
            </a:r>
          </a:p>
          <a:p>
            <a:pPr lvl="1"/>
            <a:r>
              <a:rPr lang="en-US"/>
              <a:t>Che giấc các phương thức để đảm bảo trường dữ liệu được truy cập đúng mục đích, đúng cách</a:t>
            </a:r>
          </a:p>
        </p:txBody>
      </p:sp>
      <p:sp>
        <p:nvSpPr>
          <p:cNvPr id="4" name="Date Placeholder 3">
            <a:extLst>
              <a:ext uri="{FF2B5EF4-FFF2-40B4-BE49-F238E27FC236}">
                <a16:creationId xmlns:a16="http://schemas.microsoft.com/office/drawing/2014/main" id="{061A5360-0002-4E07-8369-E6D1F138342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DFD153B0-601E-442B-92EF-908C46F796D0}"/>
              </a:ext>
            </a:extLst>
          </p:cNvPr>
          <p:cNvSpPr>
            <a:spLocks noGrp="1"/>
          </p:cNvSpPr>
          <p:nvPr>
            <p:ph type="sldNum" sz="quarter" idx="11"/>
          </p:nvPr>
        </p:nvSpPr>
        <p:spPr/>
        <p:txBody>
          <a:bodyPr/>
          <a:lstStyle/>
          <a:p>
            <a:pPr>
              <a:defRPr/>
            </a:pPr>
            <a:fld id="{5F4B234B-ADCF-47EA-94FA-1884F3D26864}" type="slidenum">
              <a:rPr lang="en-US" altLang="en-US" smtClean="0"/>
              <a:pPr>
                <a:defRPr/>
              </a:pPr>
              <a:t>16</a:t>
            </a:fld>
            <a:endParaRPr lang="en-US" altLang="en-US"/>
          </a:p>
        </p:txBody>
      </p:sp>
      <p:pic>
        <p:nvPicPr>
          <p:cNvPr id="6" name="Picture 5">
            <a:extLst>
              <a:ext uri="{FF2B5EF4-FFF2-40B4-BE49-F238E27FC236}">
                <a16:creationId xmlns:a16="http://schemas.microsoft.com/office/drawing/2014/main" id="{248A59D6-2D0B-46D8-B0F4-9A3138A31BA0}"/>
              </a:ext>
            </a:extLst>
          </p:cNvPr>
          <p:cNvPicPr>
            <a:picLocks noChangeAspect="1"/>
          </p:cNvPicPr>
          <p:nvPr/>
        </p:nvPicPr>
        <p:blipFill rotWithShape="1">
          <a:blip r:embed="rId2"/>
          <a:srcRect l="35431" t="33901" r="12201" b="10800"/>
          <a:stretch/>
        </p:blipFill>
        <p:spPr>
          <a:xfrm>
            <a:off x="1655676" y="3149119"/>
            <a:ext cx="5364596" cy="3186489"/>
          </a:xfrm>
          <a:prstGeom prst="rect">
            <a:avLst/>
          </a:prstGeom>
        </p:spPr>
      </p:pic>
    </p:spTree>
    <p:extLst>
      <p:ext uri="{BB962C8B-B14F-4D97-AF65-F5344CB8AC3E}">
        <p14:creationId xmlns:p14="http://schemas.microsoft.com/office/powerpoint/2010/main" val="2992815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500063" y="1024234"/>
            <a:ext cx="8143873" cy="5248275"/>
          </a:xfrm>
        </p:spPr>
        <p:txBody>
          <a:bodyPr/>
          <a:lstStyle/>
          <a:p>
            <a:r>
              <a:rPr lang="en-US"/>
              <a:t>Thực hiện đóng gói</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17</a:t>
            </a:fld>
            <a:endParaRPr lang="en-US" altLang="en-US"/>
          </a:p>
        </p:txBody>
      </p:sp>
      <p:sp>
        <p:nvSpPr>
          <p:cNvPr id="8" name="Rectangle 7">
            <a:extLst>
              <a:ext uri="{FF2B5EF4-FFF2-40B4-BE49-F238E27FC236}">
                <a16:creationId xmlns:a16="http://schemas.microsoft.com/office/drawing/2014/main" id="{E2274F67-83D9-4048-83D4-BFAD1B1B8E48}"/>
              </a:ext>
            </a:extLst>
          </p:cNvPr>
          <p:cNvSpPr/>
          <p:nvPr/>
        </p:nvSpPr>
        <p:spPr>
          <a:xfrm>
            <a:off x="500063" y="1556792"/>
            <a:ext cx="5591453" cy="459241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Times New Roman" panose="02020603050405020304" pitchFamily="18" charset="0"/>
                <a:cs typeface="Times New Roman" panose="02020603050405020304" pitchFamily="18" charset="0"/>
              </a:rPr>
              <a:t>public </a:t>
            </a:r>
            <a:r>
              <a:rPr lang="en-US" sz="1400" b="1" dirty="0">
                <a:solidFill>
                  <a:srgbClr val="00B050"/>
                </a:solidFill>
                <a:latin typeface="Times New Roman" panose="02020603050405020304" pitchFamily="18" charset="0"/>
                <a:cs typeface="Times New Roman" panose="02020603050405020304" pitchFamily="18" charset="0"/>
              </a:rPr>
              <a:t>class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SinhVien</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	private	</a:t>
            </a:r>
            <a:r>
              <a:rPr lang="en-US" sz="1400" dirty="0">
                <a:latin typeface="Times New Roman" panose="02020603050405020304" pitchFamily="18" charset="0"/>
                <a:cs typeface="Times New Roman" panose="02020603050405020304" pitchFamily="18" charset="0"/>
              </a:rPr>
              <a:t>String </a:t>
            </a:r>
            <a:r>
              <a:rPr lang="en-US" sz="1400" dirty="0" err="1">
                <a:latin typeface="Times New Roman" panose="02020603050405020304" pitchFamily="18" charset="0"/>
                <a:cs typeface="Times New Roman" panose="02020603050405020304" pitchFamily="18" charset="0"/>
              </a:rPr>
              <a:t>hoTen</a:t>
            </a:r>
            <a:r>
              <a:rPr lang="en-US" sz="1400" dirty="0">
                <a:latin typeface="Times New Roman" panose="02020603050405020304" pitchFamily="18" charset="0"/>
                <a:cs typeface="Times New Roman" panose="02020603050405020304" pitchFamily="18" charset="0"/>
              </a:rPr>
              <a:t>;</a:t>
            </a:r>
          </a:p>
          <a:p>
            <a:r>
              <a:rPr lang="en-US" sz="1400" b="1" dirty="0">
                <a:latin typeface="Times New Roman" panose="02020603050405020304" pitchFamily="18" charset="0"/>
                <a:cs typeface="Times New Roman" panose="02020603050405020304" pitchFamily="18" charset="0"/>
              </a:rPr>
              <a:t>	private	</a:t>
            </a:r>
            <a:r>
              <a:rPr lang="en-US" sz="1400" dirty="0">
                <a:latin typeface="Times New Roman" panose="02020603050405020304" pitchFamily="18" charset="0"/>
                <a:cs typeface="Times New Roman" panose="02020603050405020304" pitchFamily="18" charset="0"/>
              </a:rPr>
              <a:t>double diem;</a:t>
            </a:r>
          </a:p>
          <a:p>
            <a:r>
              <a:rPr lang="en-US" sz="1400" dirty="0">
                <a:latin typeface="Times New Roman" panose="02020603050405020304" pitchFamily="18" charset="0"/>
                <a:cs typeface="Times New Roman" panose="02020603050405020304" pitchFamily="18" charset="0"/>
              </a:rPr>
              <a:t>	public void </a:t>
            </a:r>
            <a:r>
              <a:rPr lang="en-US" sz="1400" b="1" dirty="0" err="1">
                <a:latin typeface="Times New Roman" panose="02020603050405020304" pitchFamily="18" charset="0"/>
                <a:cs typeface="Times New Roman" panose="02020603050405020304" pitchFamily="18" charset="0"/>
              </a:rPr>
              <a:t>setHoTen</a:t>
            </a:r>
            <a:r>
              <a:rPr lang="en-US" sz="1400" dirty="0">
                <a:latin typeface="Times New Roman" panose="02020603050405020304" pitchFamily="18" charset="0"/>
                <a:cs typeface="Times New Roman" panose="02020603050405020304" pitchFamily="18" charset="0"/>
              </a:rPr>
              <a:t>(</a:t>
            </a:r>
            <a:r>
              <a:rPr lang="en-US" sz="1400" dirty="0">
                <a:solidFill>
                  <a:srgbClr val="FF0000"/>
                </a:solidFill>
                <a:latin typeface="Times New Roman" panose="02020603050405020304" pitchFamily="18" charset="0"/>
                <a:cs typeface="Times New Roman" panose="02020603050405020304" pitchFamily="18" charset="0"/>
              </a:rPr>
              <a:t>String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hoTen</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this.hoTen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hoTen</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public </a:t>
            </a:r>
            <a:r>
              <a:rPr lang="en-US" sz="1400" dirty="0">
                <a:solidFill>
                  <a:srgbClr val="FF0000"/>
                </a:solidFill>
                <a:latin typeface="Times New Roman" panose="02020603050405020304" pitchFamily="18" charset="0"/>
                <a:cs typeface="Times New Roman" panose="02020603050405020304" pitchFamily="18" charset="0"/>
              </a:rPr>
              <a:t>String</a:t>
            </a:r>
            <a:r>
              <a:rPr lang="en-US"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getHoTen</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return </a:t>
            </a:r>
            <a:r>
              <a:rPr lang="en-US" sz="1400" dirty="0" err="1">
                <a:latin typeface="Times New Roman" panose="02020603050405020304" pitchFamily="18" charset="0"/>
                <a:cs typeface="Times New Roman" panose="02020603050405020304" pitchFamily="18" charset="0"/>
              </a:rPr>
              <a:t>this.hoTen</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public void </a:t>
            </a:r>
            <a:r>
              <a:rPr lang="en-US" sz="1400" b="1" dirty="0" err="1">
                <a:latin typeface="Times New Roman" panose="02020603050405020304" pitchFamily="18" charset="0"/>
                <a:cs typeface="Times New Roman" panose="02020603050405020304" pitchFamily="18" charset="0"/>
              </a:rPr>
              <a:t>setDiem</a:t>
            </a:r>
            <a:r>
              <a:rPr lang="en-US" sz="1400" dirty="0">
                <a:latin typeface="Times New Roman" panose="02020603050405020304" pitchFamily="18" charset="0"/>
                <a:cs typeface="Times New Roman" panose="02020603050405020304" pitchFamily="18" charset="0"/>
              </a:rPr>
              <a:t>(</a:t>
            </a:r>
            <a:r>
              <a:rPr lang="en-US" sz="1400" dirty="0">
                <a:solidFill>
                  <a:srgbClr val="FF0000"/>
                </a:solidFill>
                <a:latin typeface="Times New Roman" panose="02020603050405020304" pitchFamily="18" charset="0"/>
                <a:cs typeface="Times New Roman" panose="02020603050405020304" pitchFamily="18" charset="0"/>
              </a:rPr>
              <a:t>double</a:t>
            </a:r>
            <a:r>
              <a:rPr lang="en-US" sz="1400" dirty="0">
                <a:latin typeface="Times New Roman" panose="02020603050405020304" pitchFamily="18" charset="0"/>
                <a:cs typeface="Times New Roman" panose="02020603050405020304" pitchFamily="18" charset="0"/>
              </a:rPr>
              <a:t> diem){</a:t>
            </a:r>
          </a:p>
          <a:p>
            <a:r>
              <a:rPr lang="en-US" sz="1400" dirty="0">
                <a:latin typeface="Times New Roman" panose="02020603050405020304" pitchFamily="18" charset="0"/>
                <a:cs typeface="Times New Roman" panose="02020603050405020304" pitchFamily="18" charset="0"/>
              </a:rPr>
              <a:t>		if(diem &lt; 0 || &gt; 10){</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System.out.println</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Điểm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không</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hợp</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lệ</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else{</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this.diem</a:t>
            </a:r>
            <a:r>
              <a:rPr lang="en-US" sz="1400" dirty="0">
                <a:latin typeface="Times New Roman" panose="02020603050405020304" pitchFamily="18" charset="0"/>
                <a:cs typeface="Times New Roman" panose="02020603050405020304" pitchFamily="18" charset="0"/>
              </a:rPr>
              <a:t>= diem;</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	public </a:t>
            </a:r>
            <a:r>
              <a:rPr lang="en-US" sz="1400" dirty="0">
                <a:solidFill>
                  <a:srgbClr val="FF0000"/>
                </a:solidFill>
                <a:latin typeface="Times New Roman" panose="02020603050405020304" pitchFamily="18" charset="0"/>
                <a:cs typeface="Times New Roman" panose="02020603050405020304" pitchFamily="18" charset="0"/>
              </a:rPr>
              <a:t>String</a:t>
            </a:r>
            <a:r>
              <a:rPr lang="en-US" sz="1400" dirty="0">
                <a:latin typeface="Times New Roman" panose="02020603050405020304" pitchFamily="18" charset="0"/>
                <a:cs typeface="Times New Roman" panose="02020603050405020304" pitchFamily="18" charset="0"/>
              </a:rPr>
              <a:t> </a:t>
            </a:r>
            <a:r>
              <a:rPr lang="en-US" sz="1400" b="1" dirty="0" err="1">
                <a:latin typeface="Times New Roman" panose="02020603050405020304" pitchFamily="18" charset="0"/>
                <a:cs typeface="Times New Roman" panose="02020603050405020304" pitchFamily="18" charset="0"/>
              </a:rPr>
              <a:t>getDiem</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return </a:t>
            </a:r>
            <a:r>
              <a:rPr lang="en-US" sz="1400" dirty="0" err="1">
                <a:latin typeface="Times New Roman" panose="02020603050405020304" pitchFamily="18" charset="0"/>
                <a:cs typeface="Times New Roman" panose="02020603050405020304" pitchFamily="18" charset="0"/>
              </a:rPr>
              <a:t>this.diem</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563F248B-84CE-415C-A748-DA5E61FA383D}"/>
              </a:ext>
            </a:extLst>
          </p:cNvPr>
          <p:cNvSpPr/>
          <p:nvPr/>
        </p:nvSpPr>
        <p:spPr>
          <a:xfrm>
            <a:off x="4578177" y="1556792"/>
            <a:ext cx="4229618" cy="180787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a:latin typeface="Times New Roman" panose="02020603050405020304" pitchFamily="18" charset="0"/>
                <a:cs typeface="Times New Roman" panose="02020603050405020304" pitchFamily="18" charset="0"/>
              </a:rPr>
              <a:t>public </a:t>
            </a:r>
            <a:r>
              <a:rPr lang="en-US" sz="1400" b="1" dirty="0">
                <a:solidFill>
                  <a:srgbClr val="00B050"/>
                </a:solidFill>
                <a:latin typeface="Times New Roman" panose="02020603050405020304" pitchFamily="18" charset="0"/>
                <a:cs typeface="Times New Roman" panose="02020603050405020304" pitchFamily="18" charset="0"/>
              </a:rPr>
              <a:t>class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dongGoi</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public static void main (String[] </a:t>
            </a:r>
            <a:r>
              <a:rPr lang="en-US" sz="1400" dirty="0" err="1">
                <a:latin typeface="Times New Roman" panose="02020603050405020304" pitchFamily="18" charset="0"/>
                <a:cs typeface="Times New Roman" panose="02020603050405020304" pitchFamily="18" charset="0"/>
              </a:rPr>
              <a:t>args</a:t>
            </a:r>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SinhVien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sv</a:t>
            </a:r>
            <a:r>
              <a:rPr lang="en-US" sz="1400" dirty="0">
                <a:latin typeface="Times New Roman" panose="02020603050405020304" pitchFamily="18" charset="0"/>
                <a:cs typeface="Times New Roman" panose="02020603050405020304" pitchFamily="18" charset="0"/>
              </a:rPr>
              <a:t> = new </a:t>
            </a:r>
            <a:r>
              <a:rPr lang="en-US" sz="1400" dirty="0" err="1">
                <a:latin typeface="Times New Roman" panose="02020603050405020304" pitchFamily="18" charset="0"/>
                <a:cs typeface="Times New Roman" panose="02020603050405020304" pitchFamily="18" charset="0"/>
              </a:rPr>
              <a:t>SinhVien</a:t>
            </a:r>
            <a:r>
              <a:rPr lang="en-US" sz="1400" dirty="0">
                <a:latin typeface="Times New Roman" panose="02020603050405020304" pitchFamily="18" charset="0"/>
                <a:cs typeface="Times New Roman" panose="02020603050405020304" pitchFamily="18" charset="0"/>
              </a:rPr>
              <a:t>();</a:t>
            </a:r>
          </a:p>
          <a:p>
            <a:pPr lvl="2"/>
            <a:r>
              <a:rPr lang="en-US" sz="1400" dirty="0" err="1">
                <a:latin typeface="Times New Roman" panose="02020603050405020304" pitchFamily="18" charset="0"/>
                <a:cs typeface="Times New Roman" panose="02020603050405020304" pitchFamily="18" charset="0"/>
              </a:rPr>
              <a:t>sv.</a:t>
            </a:r>
            <a:r>
              <a:rPr lang="en-US" sz="1400" dirty="0" err="1">
                <a:solidFill>
                  <a:srgbClr val="FF0000"/>
                </a:solidFill>
                <a:latin typeface="Times New Roman" panose="02020603050405020304" pitchFamily="18" charset="0"/>
                <a:cs typeface="Times New Roman" panose="02020603050405020304" pitchFamily="18" charset="0"/>
              </a:rPr>
              <a:t>setHoTen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Nguyễn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Văn</a:t>
            </a:r>
            <a:r>
              <a:rPr lang="en-US" sz="1400" dirty="0">
                <a:latin typeface="Times New Roman" panose="02020603050405020304" pitchFamily="18" charset="0"/>
                <a:cs typeface="Times New Roman" panose="02020603050405020304" pitchFamily="18" charset="0"/>
              </a:rPr>
              <a:t> A”);</a:t>
            </a:r>
          </a:p>
          <a:p>
            <a:pPr lvl="2"/>
            <a:r>
              <a:rPr lang="en-US" sz="1400" dirty="0" err="1">
                <a:latin typeface="Times New Roman" panose="02020603050405020304" pitchFamily="18" charset="0"/>
                <a:cs typeface="Times New Roman" panose="02020603050405020304" pitchFamily="18" charset="0"/>
              </a:rPr>
              <a:t>sv.</a:t>
            </a:r>
            <a:r>
              <a:rPr lang="en-US" sz="1400" dirty="0" err="1">
                <a:solidFill>
                  <a:srgbClr val="FF0000"/>
                </a:solidFill>
                <a:latin typeface="Times New Roman" panose="02020603050405020304" pitchFamily="18" charset="0"/>
                <a:cs typeface="Times New Roman" panose="02020603050405020304" pitchFamily="18" charset="0"/>
              </a:rPr>
              <a:t>setDiem</a:t>
            </a:r>
            <a:r>
              <a:rPr lang="en-US" sz="1400" dirty="0">
                <a:latin typeface="Times New Roman" panose="02020603050405020304" pitchFamily="18" charset="0"/>
                <a:cs typeface="Times New Roman" panose="02020603050405020304" pitchFamily="18" charset="0"/>
              </a:rPr>
              <a:t> (15);</a:t>
            </a:r>
          </a:p>
          <a:p>
            <a:pPr lvl="1"/>
            <a:r>
              <a:rPr lang="en-US" sz="1400" dirty="0">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00379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609600" y="1052736"/>
            <a:ext cx="8143873" cy="5248275"/>
          </a:xfrm>
        </p:spPr>
        <p:txBody>
          <a:bodyPr/>
          <a:lstStyle/>
          <a:p>
            <a:r>
              <a:rPr lang="en-US" sz="2800"/>
              <a:t>Các khái niệm về t</a:t>
            </a:r>
            <a:r>
              <a:rPr lang="en-US"/>
              <a:t>ính kế thừa</a:t>
            </a:r>
          </a:p>
          <a:p>
            <a:pPr lvl="1"/>
            <a:r>
              <a:rPr lang="en-US"/>
              <a:t>Cho phép xây dựng một lớp mới dựa trên các định nghĩa của một lớp đã có</a:t>
            </a:r>
          </a:p>
          <a:p>
            <a:pPr lvl="1"/>
            <a:r>
              <a:rPr lang="en-US">
                <a:solidFill>
                  <a:srgbClr val="0000FF"/>
                </a:solidFill>
              </a:rPr>
              <a:t>Lớp đã có </a:t>
            </a:r>
            <a:r>
              <a:rPr lang="en-US"/>
              <a:t>gọi là lớp </a:t>
            </a:r>
            <a:r>
              <a:rPr lang="en-US">
                <a:solidFill>
                  <a:srgbClr val="0000FF"/>
                </a:solidFill>
              </a:rPr>
              <a:t>Cha</a:t>
            </a:r>
            <a:r>
              <a:rPr lang="en-US"/>
              <a:t>. Lớp </a:t>
            </a:r>
            <a:r>
              <a:rPr lang="en-US">
                <a:solidFill>
                  <a:srgbClr val="0000FF"/>
                </a:solidFill>
              </a:rPr>
              <a:t>mới phát sinh </a:t>
            </a:r>
            <a:r>
              <a:rPr lang="en-US"/>
              <a:t>gọi là lớp </a:t>
            </a:r>
            <a:r>
              <a:rPr lang="en-US">
                <a:solidFill>
                  <a:srgbClr val="0000FF"/>
                </a:solidFill>
              </a:rPr>
              <a:t>Con</a:t>
            </a:r>
          </a:p>
          <a:p>
            <a:pPr lvl="1"/>
            <a:r>
              <a:rPr lang="en-GB" b="1">
                <a:solidFill>
                  <a:srgbClr val="0000FF"/>
                </a:solidFill>
                <a:effectLst>
                  <a:outerShdw blurRad="38100" dist="38100" dir="2700000" algn="tl">
                    <a:srgbClr val="000000">
                      <a:alpha val="43137"/>
                    </a:srgbClr>
                  </a:outerShdw>
                </a:effectLst>
              </a:rPr>
              <a:t>Lớp Con </a:t>
            </a:r>
            <a:r>
              <a:rPr lang="en-GB">
                <a:solidFill>
                  <a:srgbClr val="0000FF"/>
                </a:solidFill>
              </a:rPr>
              <a:t>kế thừa tất cả các thành phần</a:t>
            </a:r>
            <a:r>
              <a:rPr lang="en-GB"/>
              <a:t> của </a:t>
            </a:r>
            <a:r>
              <a:rPr lang="en-GB" b="1">
                <a:solidFill>
                  <a:srgbClr val="0000FF"/>
                </a:solidFill>
                <a:effectLst>
                  <a:outerShdw blurRad="38100" dist="38100" dir="2700000" algn="tl">
                    <a:srgbClr val="000000">
                      <a:alpha val="43137"/>
                    </a:srgbClr>
                  </a:outerShdw>
                </a:effectLst>
              </a:rPr>
              <a:t>lớp Cha</a:t>
            </a:r>
            <a:r>
              <a:rPr lang="en-GB"/>
              <a:t>, </a:t>
            </a:r>
            <a:r>
              <a:rPr lang="en-GB">
                <a:solidFill>
                  <a:srgbClr val="0000FF"/>
                </a:solidFill>
              </a:rPr>
              <a:t>có thể mở rộng </a:t>
            </a:r>
            <a:r>
              <a:rPr lang="en-GB"/>
              <a:t>các thành phần kế thừa và bổ sung thêm các thành phần mới</a:t>
            </a:r>
          </a:p>
          <a:p>
            <a:pPr lvl="1"/>
            <a:endParaRPr lang="en-GB"/>
          </a:p>
          <a:p>
            <a:pPr lvl="1"/>
            <a:endParaRPr lang="en-GB"/>
          </a:p>
          <a:p>
            <a:pPr lvl="1"/>
            <a:r>
              <a:rPr lang="en-GB"/>
              <a:t>Khái niệm sẽ trình bày chi tiết ở chương sau</a:t>
            </a:r>
          </a:p>
          <a:p>
            <a:pPr lvl="1"/>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18</a:t>
            </a:fld>
            <a:endParaRPr lang="en-US" altLang="en-US"/>
          </a:p>
        </p:txBody>
      </p:sp>
      <p:pic>
        <p:nvPicPr>
          <p:cNvPr id="7" name="Picture 6">
            <a:extLst>
              <a:ext uri="{FF2B5EF4-FFF2-40B4-BE49-F238E27FC236}">
                <a16:creationId xmlns:a16="http://schemas.microsoft.com/office/drawing/2014/main" id="{3E96C1AF-D451-4430-956E-5C5499FE1287}"/>
              </a:ext>
            </a:extLst>
          </p:cNvPr>
          <p:cNvPicPr>
            <a:picLocks noChangeAspect="1"/>
          </p:cNvPicPr>
          <p:nvPr/>
        </p:nvPicPr>
        <p:blipFill rotWithShape="1">
          <a:blip r:embed="rId3"/>
          <a:srcRect l="38188" t="63300" r="15744" b="19900"/>
          <a:stretch/>
        </p:blipFill>
        <p:spPr>
          <a:xfrm>
            <a:off x="2575302" y="4901933"/>
            <a:ext cx="4769006" cy="978258"/>
          </a:xfrm>
          <a:prstGeom prst="rect">
            <a:avLst/>
          </a:prstGeom>
        </p:spPr>
      </p:pic>
    </p:spTree>
    <p:extLst>
      <p:ext uri="{BB962C8B-B14F-4D97-AF65-F5344CB8AC3E}">
        <p14:creationId xmlns:p14="http://schemas.microsoft.com/office/powerpoint/2010/main" val="1062398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3E979181-3E03-4ABF-97AE-2BAF0FE7A80E}"/>
              </a:ext>
            </a:extLst>
          </p:cNvPr>
          <p:cNvCxnSpPr>
            <a:cxnSpLocks/>
          </p:cNvCxnSpPr>
          <p:nvPr/>
        </p:nvCxnSpPr>
        <p:spPr>
          <a:xfrm flipV="1">
            <a:off x="2569726" y="2748694"/>
            <a:ext cx="1847293" cy="828093"/>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5737580-30BC-441E-82EC-241E15F93079}"/>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74935BE-0BE1-4BAB-A3C8-762543730932}"/>
              </a:ext>
            </a:extLst>
          </p:cNvPr>
          <p:cNvSpPr>
            <a:spLocks noGrp="1"/>
          </p:cNvSpPr>
          <p:nvPr>
            <p:ph idx="1"/>
          </p:nvPr>
        </p:nvSpPr>
        <p:spPr/>
        <p:txBody>
          <a:bodyPr/>
          <a:lstStyle/>
          <a:p>
            <a:r>
              <a:rPr lang="en-US" sz="3200"/>
              <a:t>Các khái niệm về t</a:t>
            </a:r>
            <a:r>
              <a:rPr lang="en-US"/>
              <a:t>ính kế thừa</a:t>
            </a:r>
          </a:p>
          <a:p>
            <a:pPr lvl="1"/>
            <a:r>
              <a:rPr lang="en-GB"/>
              <a:t>Ví dụ:</a:t>
            </a:r>
          </a:p>
        </p:txBody>
      </p:sp>
      <p:sp>
        <p:nvSpPr>
          <p:cNvPr id="4" name="Date Placeholder 3">
            <a:extLst>
              <a:ext uri="{FF2B5EF4-FFF2-40B4-BE49-F238E27FC236}">
                <a16:creationId xmlns:a16="http://schemas.microsoft.com/office/drawing/2014/main" id="{C7964DFC-F016-4D03-A1B7-50D10FCFF632}"/>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A25EF1CA-2757-44B1-BFF5-5E7DFD28C2D1}"/>
              </a:ext>
            </a:extLst>
          </p:cNvPr>
          <p:cNvSpPr>
            <a:spLocks noGrp="1"/>
          </p:cNvSpPr>
          <p:nvPr>
            <p:ph type="sldNum" sz="quarter" idx="11"/>
          </p:nvPr>
        </p:nvSpPr>
        <p:spPr/>
        <p:txBody>
          <a:bodyPr/>
          <a:lstStyle/>
          <a:p>
            <a:pPr>
              <a:defRPr/>
            </a:pPr>
            <a:fld id="{5F4B234B-ADCF-47EA-94FA-1884F3D26864}" type="slidenum">
              <a:rPr lang="en-US" altLang="en-US" smtClean="0"/>
              <a:pPr>
                <a:defRPr/>
              </a:pPr>
              <a:t>19</a:t>
            </a:fld>
            <a:endParaRPr lang="en-US" altLang="en-US"/>
          </a:p>
        </p:txBody>
      </p:sp>
      <p:sp>
        <p:nvSpPr>
          <p:cNvPr id="6" name="Rectangle 5">
            <a:extLst>
              <a:ext uri="{FF2B5EF4-FFF2-40B4-BE49-F238E27FC236}">
                <a16:creationId xmlns:a16="http://schemas.microsoft.com/office/drawing/2014/main" id="{928B2596-6CF0-4BA2-B510-C75438EEA156}"/>
              </a:ext>
            </a:extLst>
          </p:cNvPr>
          <p:cNvSpPr/>
          <p:nvPr/>
        </p:nvSpPr>
        <p:spPr>
          <a:xfrm>
            <a:off x="3203848" y="2096852"/>
            <a:ext cx="2916324" cy="61206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Animal</a:t>
            </a:r>
            <a:endParaRPr lang="en-GB"/>
          </a:p>
        </p:txBody>
      </p:sp>
      <p:sp>
        <p:nvSpPr>
          <p:cNvPr id="8" name="Rectangle 7">
            <a:extLst>
              <a:ext uri="{FF2B5EF4-FFF2-40B4-BE49-F238E27FC236}">
                <a16:creationId xmlns:a16="http://schemas.microsoft.com/office/drawing/2014/main" id="{13F5CA98-EC21-4404-8ADA-F8290D2049C9}"/>
              </a:ext>
            </a:extLst>
          </p:cNvPr>
          <p:cNvSpPr/>
          <p:nvPr/>
        </p:nvSpPr>
        <p:spPr>
          <a:xfrm>
            <a:off x="1651450" y="3537013"/>
            <a:ext cx="1930489" cy="6120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Cat</a:t>
            </a:r>
            <a:endParaRPr lang="en-GB"/>
          </a:p>
        </p:txBody>
      </p:sp>
      <p:pic>
        <p:nvPicPr>
          <p:cNvPr id="2050" name="Picture 2" descr="Kết quả hình ảnh cho cat">
            <a:extLst>
              <a:ext uri="{FF2B5EF4-FFF2-40B4-BE49-F238E27FC236}">
                <a16:creationId xmlns:a16="http://schemas.microsoft.com/office/drawing/2014/main" id="{675D9B24-CD53-4E7F-ABAC-00121A5508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676" y="4176918"/>
            <a:ext cx="1890461" cy="14154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ết quả hình ảnh cho dog">
            <a:extLst>
              <a:ext uri="{FF2B5EF4-FFF2-40B4-BE49-F238E27FC236}">
                <a16:creationId xmlns:a16="http://schemas.microsoft.com/office/drawing/2014/main" id="{2A0612F8-FD49-42C2-B571-A17EBBC2D30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61223" y="4178243"/>
            <a:ext cx="1957390" cy="146804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6DF6182F-67CD-468B-9380-F76B3AD02BBD}"/>
              </a:ext>
            </a:extLst>
          </p:cNvPr>
          <p:cNvCxnSpPr>
            <a:cxnSpLocks/>
          </p:cNvCxnSpPr>
          <p:nvPr/>
        </p:nvCxnSpPr>
        <p:spPr>
          <a:xfrm flipH="1" flipV="1">
            <a:off x="4764478" y="2748694"/>
            <a:ext cx="1930488" cy="871955"/>
          </a:xfrm>
          <a:prstGeom prst="straightConnector1">
            <a:avLst/>
          </a:prstGeom>
          <a:ln>
            <a:prstDash val="sysDash"/>
            <a:tailEnd type="triangle"/>
          </a:ln>
        </p:spPr>
        <p:style>
          <a:lnRef idx="3">
            <a:schemeClr val="accent1"/>
          </a:lnRef>
          <a:fillRef idx="0">
            <a:schemeClr val="accent1"/>
          </a:fillRef>
          <a:effectRef idx="2">
            <a:schemeClr val="accent1"/>
          </a:effectRef>
          <a:fontRef idx="minor">
            <a:schemeClr val="tx1"/>
          </a:fontRef>
        </p:style>
      </p:cxnSp>
      <p:sp>
        <p:nvSpPr>
          <p:cNvPr id="12" name="Rectangle 11">
            <a:extLst>
              <a:ext uri="{FF2B5EF4-FFF2-40B4-BE49-F238E27FC236}">
                <a16:creationId xmlns:a16="http://schemas.microsoft.com/office/drawing/2014/main" id="{9BAFC6B0-31F6-4D2B-93BD-889BDCE84BDA}"/>
              </a:ext>
            </a:extLst>
          </p:cNvPr>
          <p:cNvSpPr/>
          <p:nvPr/>
        </p:nvSpPr>
        <p:spPr>
          <a:xfrm>
            <a:off x="5688124" y="3537013"/>
            <a:ext cx="1930489" cy="61206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t>Dog</a:t>
            </a:r>
            <a:endParaRPr lang="en-GB"/>
          </a:p>
        </p:txBody>
      </p:sp>
    </p:spTree>
    <p:extLst>
      <p:ext uri="{BB962C8B-B14F-4D97-AF65-F5344CB8AC3E}">
        <p14:creationId xmlns:p14="http://schemas.microsoft.com/office/powerpoint/2010/main" val="53089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3C10-4079-4B8D-A87E-E65CF3E5E9A8}"/>
              </a:ext>
            </a:extLst>
          </p:cNvPr>
          <p:cNvSpPr>
            <a:spLocks noGrp="1"/>
          </p:cNvSpPr>
          <p:nvPr>
            <p:ph type="title"/>
          </p:nvPr>
        </p:nvSpPr>
        <p:spPr/>
        <p:txBody>
          <a:bodyPr/>
          <a:lstStyle/>
          <a:p>
            <a:r>
              <a:rPr lang="en-US"/>
              <a:t>NỘI DUNG CHƯƠNG 2 –phần 1</a:t>
            </a:r>
            <a:endParaRPr lang="en-GB"/>
          </a:p>
        </p:txBody>
      </p:sp>
      <p:sp>
        <p:nvSpPr>
          <p:cNvPr id="3" name="Content Placeholder 2">
            <a:extLst>
              <a:ext uri="{FF2B5EF4-FFF2-40B4-BE49-F238E27FC236}">
                <a16:creationId xmlns:a16="http://schemas.microsoft.com/office/drawing/2014/main" id="{D65A5A64-8152-48E3-9470-8133732742EF}"/>
              </a:ext>
            </a:extLst>
          </p:cNvPr>
          <p:cNvSpPr>
            <a:spLocks noGrp="1"/>
          </p:cNvSpPr>
          <p:nvPr>
            <p:ph idx="1"/>
          </p:nvPr>
        </p:nvSpPr>
        <p:spPr/>
        <p:txBody>
          <a:bodyPr/>
          <a:lstStyle/>
          <a:p>
            <a:r>
              <a:rPr lang="en-US"/>
              <a:t>Các khái niệm về hướng đối tượng </a:t>
            </a:r>
            <a:r>
              <a:rPr lang="en-US" baseline="30000">
                <a:solidFill>
                  <a:schemeClr val="bg1">
                    <a:lumMod val="75000"/>
                  </a:schemeClr>
                </a:solidFill>
              </a:rPr>
              <a:t>[1]</a:t>
            </a:r>
          </a:p>
          <a:p>
            <a:r>
              <a:rPr lang="en-US"/>
              <a:t>Các quy tắc khi khai báo lớp </a:t>
            </a:r>
            <a:r>
              <a:rPr lang="en-US" baseline="30000">
                <a:solidFill>
                  <a:schemeClr val="bg1">
                    <a:lumMod val="75000"/>
                  </a:schemeClr>
                </a:solidFill>
              </a:rPr>
              <a:t>[2]</a:t>
            </a:r>
            <a:endParaRPr lang="en-US"/>
          </a:p>
          <a:p>
            <a:r>
              <a:rPr lang="en-US"/>
              <a:t>Các loại phương thức </a:t>
            </a:r>
            <a:r>
              <a:rPr lang="en-US" baseline="30000">
                <a:solidFill>
                  <a:schemeClr val="bg1">
                    <a:lumMod val="75000"/>
                  </a:schemeClr>
                </a:solidFill>
              </a:rPr>
              <a:t>[3]</a:t>
            </a:r>
            <a:endParaRPr lang="en-US"/>
          </a:p>
          <a:p>
            <a:r>
              <a:rPr lang="en-US"/>
              <a:t>Overloading method </a:t>
            </a:r>
            <a:r>
              <a:rPr lang="en-US" baseline="30000">
                <a:solidFill>
                  <a:schemeClr val="bg1">
                    <a:lumMod val="75000"/>
                  </a:schemeClr>
                </a:solidFill>
              </a:rPr>
              <a:t>[4]</a:t>
            </a:r>
            <a:endParaRPr lang="en-US"/>
          </a:p>
          <a:p>
            <a:r>
              <a:rPr lang="en-US"/>
              <a:t>Tham chiếu this </a:t>
            </a:r>
            <a:r>
              <a:rPr lang="en-US" baseline="30000">
                <a:solidFill>
                  <a:schemeClr val="bg1">
                    <a:lumMod val="75000"/>
                  </a:schemeClr>
                </a:solidFill>
              </a:rPr>
              <a:t>[5]</a:t>
            </a:r>
            <a:endParaRPr lang="en-US"/>
          </a:p>
          <a:p>
            <a:r>
              <a:rPr lang="en-US"/>
              <a:t>Các thành phần static </a:t>
            </a:r>
            <a:r>
              <a:rPr lang="en-US" baseline="30000">
                <a:solidFill>
                  <a:schemeClr val="bg1">
                    <a:lumMod val="75000"/>
                  </a:schemeClr>
                </a:solidFill>
              </a:rPr>
              <a:t>[7]</a:t>
            </a:r>
            <a:endParaRPr lang="en-US"/>
          </a:p>
        </p:txBody>
      </p:sp>
      <p:sp>
        <p:nvSpPr>
          <p:cNvPr id="4" name="Date Placeholder 3">
            <a:extLst>
              <a:ext uri="{FF2B5EF4-FFF2-40B4-BE49-F238E27FC236}">
                <a16:creationId xmlns:a16="http://schemas.microsoft.com/office/drawing/2014/main" id="{69EADD60-D7A1-4748-ADF8-F9F10D45B22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D77549BD-02F9-4CA8-8A0D-19395855A7CE}"/>
              </a:ext>
            </a:extLst>
          </p:cNvPr>
          <p:cNvSpPr>
            <a:spLocks noGrp="1"/>
          </p:cNvSpPr>
          <p:nvPr>
            <p:ph type="sldNum" sz="quarter" idx="11"/>
          </p:nvPr>
        </p:nvSpPr>
        <p:spPr/>
        <p:txBody>
          <a:bodyPr/>
          <a:lstStyle/>
          <a:p>
            <a:pPr>
              <a:defRPr/>
            </a:pPr>
            <a:fld id="{5F4B234B-ADCF-47EA-94FA-1884F3D26864}" type="slidenum">
              <a:rPr lang="en-US" altLang="en-US" smtClean="0"/>
              <a:pPr>
                <a:defRPr/>
              </a:pPr>
              <a:t>2</a:t>
            </a:fld>
            <a:endParaRPr lang="en-US" altLang="en-US"/>
          </a:p>
        </p:txBody>
      </p:sp>
    </p:spTree>
    <p:extLst>
      <p:ext uri="{BB962C8B-B14F-4D97-AF65-F5344CB8AC3E}">
        <p14:creationId xmlns:p14="http://schemas.microsoft.com/office/powerpoint/2010/main" val="4077654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91971"/>
            <a:ext cx="8362131" cy="5248275"/>
          </a:xfrm>
        </p:spPr>
        <p:txBody>
          <a:bodyPr/>
          <a:lstStyle/>
          <a:p>
            <a:r>
              <a:rPr lang="en-US"/>
              <a:t>Quy tắc đặc tên Lớp trong Java</a:t>
            </a:r>
          </a:p>
          <a:p>
            <a:r>
              <a:rPr lang="en-US"/>
              <a:t>Quy tắc đặt tên Constructor</a:t>
            </a:r>
          </a:p>
          <a:p>
            <a:r>
              <a:rPr lang="en-US"/>
              <a:t>Quy tắc đặt tên thuộc tính, cách tạo getter/setter</a:t>
            </a:r>
          </a:p>
          <a:p>
            <a:r>
              <a:rPr lang="en-US"/>
              <a:t>Quy tắc đặt tên phương thức</a:t>
            </a:r>
            <a:endParaRPr lang="en-GB"/>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20</a:t>
            </a:fld>
            <a:endParaRPr lang="en-US" altLang="en-US"/>
          </a:p>
        </p:txBody>
      </p:sp>
    </p:spTree>
    <p:extLst>
      <p:ext uri="{BB962C8B-B14F-4D97-AF65-F5344CB8AC3E}">
        <p14:creationId xmlns:p14="http://schemas.microsoft.com/office/powerpoint/2010/main" val="4193798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a:t>
            </a:r>
            <a:r>
              <a:rPr lang="en-US" baseline="30000">
                <a:solidFill>
                  <a:schemeClr val="bg1">
                    <a:lumMod val="75000"/>
                  </a:schemeClr>
                </a:solidFill>
              </a:rPr>
              <a:t> [2]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91971"/>
            <a:ext cx="8362131" cy="5248275"/>
          </a:xfrm>
        </p:spPr>
        <p:txBody>
          <a:bodyPr/>
          <a:lstStyle/>
          <a:p>
            <a:r>
              <a:rPr lang="en-US"/>
              <a:t>Quy tắc đặc tên Lớp trong Java</a:t>
            </a:r>
          </a:p>
          <a:p>
            <a:pPr lvl="1"/>
            <a:r>
              <a:rPr lang="en-US"/>
              <a:t>Tên lớp nên là một danh từ</a:t>
            </a:r>
          </a:p>
          <a:p>
            <a:pPr lvl="1"/>
            <a:r>
              <a:rPr lang="en-US"/>
              <a:t>Tên lớp có thể gồm nhiều từ, ký tự đầu tiên của mỗi từ nên viết hoa</a:t>
            </a:r>
          </a:p>
          <a:p>
            <a:pPr lvl="1"/>
            <a:r>
              <a:rPr lang="en-US"/>
              <a:t>Tên lớp nên đặt đơn giản, dễ nhớ và có ý nghĩa</a:t>
            </a:r>
          </a:p>
          <a:p>
            <a:pPr lvl="1"/>
            <a:r>
              <a:rPr lang="en-US"/>
              <a:t>Tên lớp không được trùng với từ khóa của Java</a:t>
            </a:r>
          </a:p>
          <a:p>
            <a:pPr lvl="1"/>
            <a:r>
              <a:rPr lang="en-US"/>
              <a:t>Tên lớp không thể bắt đầu bằng số, nhưng có thể bắt đầu bằng dấu ‘$’ và dấu gạch dưới ‘_’</a:t>
            </a:r>
          </a:p>
          <a:p>
            <a:pPr marL="457200" lvl="1" indent="0">
              <a:buNone/>
            </a:pPr>
            <a:endParaRPr lang="en-US"/>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21</a:t>
            </a:fld>
            <a:endParaRPr lang="en-US" altLang="en-US"/>
          </a:p>
        </p:txBody>
      </p:sp>
    </p:spTree>
    <p:extLst>
      <p:ext uri="{BB962C8B-B14F-4D97-AF65-F5344CB8AC3E}">
        <p14:creationId xmlns:p14="http://schemas.microsoft.com/office/powerpoint/2010/main" val="2059221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16732"/>
            <a:ext cx="8362131" cy="5248275"/>
          </a:xfrm>
        </p:spPr>
        <p:txBody>
          <a:bodyPr/>
          <a:lstStyle/>
          <a:p>
            <a:r>
              <a:rPr lang="en-US" sz="2500"/>
              <a:t>Cách khai báo lớp</a:t>
            </a:r>
          </a:p>
          <a:p>
            <a:endParaRPr lang="en-US" sz="2500"/>
          </a:p>
          <a:p>
            <a:pPr marL="0" indent="0">
              <a:buNone/>
            </a:pPr>
            <a:endParaRPr lang="en-US" sz="2500"/>
          </a:p>
          <a:p>
            <a:pPr marL="0" indent="0">
              <a:buNone/>
            </a:pPr>
            <a:endParaRPr lang="en-US" sz="2500"/>
          </a:p>
          <a:p>
            <a:r>
              <a:rPr lang="en-US" sz="2500"/>
              <a:t>Trong đó</a:t>
            </a:r>
          </a:p>
          <a:p>
            <a:pPr lvl="1"/>
            <a:r>
              <a:rPr lang="en-US" sz="2500"/>
              <a:t>Chỉ định từ truy xuất</a:t>
            </a: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22</a:t>
            </a:fld>
            <a:endParaRPr lang="en-US" altLang="en-US"/>
          </a:p>
        </p:txBody>
      </p:sp>
      <p:sp>
        <p:nvSpPr>
          <p:cNvPr id="6" name="TextBox 5">
            <a:extLst>
              <a:ext uri="{FF2B5EF4-FFF2-40B4-BE49-F238E27FC236}">
                <a16:creationId xmlns:a16="http://schemas.microsoft.com/office/drawing/2014/main" id="{CAAFC2E6-8C96-4D41-8A21-768C0E15FAEF}"/>
              </a:ext>
            </a:extLst>
          </p:cNvPr>
          <p:cNvSpPr txBox="1"/>
          <p:nvPr/>
        </p:nvSpPr>
        <p:spPr>
          <a:xfrm>
            <a:off x="3400271" y="1077704"/>
            <a:ext cx="5694188"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B050"/>
                </a:solidFill>
                <a:effectLst>
                  <a:outerShdw blurRad="38100" dist="38100" dir="2700000" algn="tl">
                    <a:srgbClr val="000000">
                      <a:alpha val="43137"/>
                    </a:srgbClr>
                  </a:outerShdw>
                </a:effectLst>
              </a:rPr>
              <a:t>[chỉ định từ truy xuất]    </a:t>
            </a:r>
            <a:r>
              <a:rPr lang="en-US" sz="2500" b="1">
                <a:solidFill>
                  <a:srgbClr val="C00000"/>
                </a:solidFill>
                <a:effectLst>
                  <a:outerShdw blurRad="38100" dist="38100" dir="2700000" algn="tl">
                    <a:srgbClr val="000000">
                      <a:alpha val="43137"/>
                    </a:srgbClr>
                  </a:outerShdw>
                </a:effectLst>
              </a:rPr>
              <a:t>class</a:t>
            </a:r>
            <a:r>
              <a:rPr lang="en-US" sz="2500"/>
              <a:t>  </a:t>
            </a:r>
            <a:r>
              <a:rPr lang="en-US" sz="2500" b="1">
                <a:solidFill>
                  <a:srgbClr val="0000FF"/>
                </a:solidFill>
                <a:effectLst>
                  <a:outerShdw blurRad="38100" dist="38100" dir="2700000" algn="tl">
                    <a:srgbClr val="000000">
                      <a:alpha val="43137"/>
                    </a:srgbClr>
                  </a:outerShdw>
                </a:effectLst>
              </a:rPr>
              <a:t>[tên lớp]</a:t>
            </a:r>
            <a:r>
              <a:rPr lang="en-US" sz="2500"/>
              <a:t>{</a:t>
            </a:r>
          </a:p>
          <a:p>
            <a:r>
              <a:rPr lang="en-US" sz="2500"/>
              <a:t>	</a:t>
            </a:r>
            <a:r>
              <a:rPr lang="en-US" sz="2500" b="1">
                <a:solidFill>
                  <a:srgbClr val="8000FF"/>
                </a:solidFill>
                <a:effectLst>
                  <a:outerShdw blurRad="38100" dist="38100" dir="2700000" algn="tl">
                    <a:srgbClr val="000000">
                      <a:alpha val="43137"/>
                    </a:srgbClr>
                  </a:outerShdw>
                </a:effectLst>
              </a:rPr>
              <a:t>[thuộc tính];</a:t>
            </a:r>
          </a:p>
          <a:p>
            <a:r>
              <a:rPr lang="en-US" sz="2500"/>
              <a:t>	</a:t>
            </a:r>
            <a:r>
              <a:rPr lang="en-US" sz="2500" b="1">
                <a:solidFill>
                  <a:srgbClr val="8000FF"/>
                </a:solidFill>
                <a:effectLst>
                  <a:outerShdw blurRad="38100" dist="38100" dir="2700000" algn="tl">
                    <a:srgbClr val="000000">
                      <a:alpha val="43137"/>
                    </a:srgbClr>
                  </a:outerShdw>
                </a:effectLst>
              </a:rPr>
              <a:t>[phương thức];</a:t>
            </a:r>
          </a:p>
          <a:p>
            <a:r>
              <a:rPr lang="en-US" sz="2500"/>
              <a:t>}</a:t>
            </a:r>
            <a:endParaRPr lang="en-GB" sz="2500"/>
          </a:p>
        </p:txBody>
      </p:sp>
      <p:graphicFrame>
        <p:nvGraphicFramePr>
          <p:cNvPr id="7" name="Table 7">
            <a:extLst>
              <a:ext uri="{FF2B5EF4-FFF2-40B4-BE49-F238E27FC236}">
                <a16:creationId xmlns:a16="http://schemas.microsoft.com/office/drawing/2014/main" id="{066D20C6-A3DA-42DB-BE6B-1C5B313FF30D}"/>
              </a:ext>
            </a:extLst>
          </p:cNvPr>
          <p:cNvGraphicFramePr>
            <a:graphicFrameLocks noGrp="1"/>
          </p:cNvGraphicFramePr>
          <p:nvPr>
            <p:extLst>
              <p:ext uri="{D42A27DB-BD31-4B8C-83A1-F6EECF244321}">
                <p14:modId xmlns:p14="http://schemas.microsoft.com/office/powerpoint/2010/main" val="4243113102"/>
              </p:ext>
            </p:extLst>
          </p:nvPr>
        </p:nvGraphicFramePr>
        <p:xfrm>
          <a:off x="647563" y="3778005"/>
          <a:ext cx="8182111" cy="2123440"/>
        </p:xfrm>
        <a:graphic>
          <a:graphicData uri="http://schemas.openxmlformats.org/drawingml/2006/table">
            <a:tbl>
              <a:tblPr firstRow="1" bandRow="1">
                <a:tableStyleId>{D27102A9-8310-4765-A935-A1911B00CA55}</a:tableStyleId>
              </a:tblPr>
              <a:tblGrid>
                <a:gridCol w="2484277">
                  <a:extLst>
                    <a:ext uri="{9D8B030D-6E8A-4147-A177-3AD203B41FA5}">
                      <a16:colId xmlns:a16="http://schemas.microsoft.com/office/drawing/2014/main" val="317170522"/>
                    </a:ext>
                  </a:extLst>
                </a:gridCol>
                <a:gridCol w="1260140">
                  <a:extLst>
                    <a:ext uri="{9D8B030D-6E8A-4147-A177-3AD203B41FA5}">
                      <a16:colId xmlns:a16="http://schemas.microsoft.com/office/drawing/2014/main" val="1570445715"/>
                    </a:ext>
                  </a:extLst>
                </a:gridCol>
                <a:gridCol w="1692188">
                  <a:extLst>
                    <a:ext uri="{9D8B030D-6E8A-4147-A177-3AD203B41FA5}">
                      <a16:colId xmlns:a16="http://schemas.microsoft.com/office/drawing/2014/main" val="1635234891"/>
                    </a:ext>
                  </a:extLst>
                </a:gridCol>
                <a:gridCol w="1476164">
                  <a:extLst>
                    <a:ext uri="{9D8B030D-6E8A-4147-A177-3AD203B41FA5}">
                      <a16:colId xmlns:a16="http://schemas.microsoft.com/office/drawing/2014/main" val="808662466"/>
                    </a:ext>
                  </a:extLst>
                </a:gridCol>
                <a:gridCol w="1269342">
                  <a:extLst>
                    <a:ext uri="{9D8B030D-6E8A-4147-A177-3AD203B41FA5}">
                      <a16:colId xmlns:a16="http://schemas.microsoft.com/office/drawing/2014/main" val="166769816"/>
                    </a:ext>
                  </a:extLst>
                </a:gridCol>
              </a:tblGrid>
              <a:tr h="370840">
                <a:tc>
                  <a:txBody>
                    <a:bodyPr/>
                    <a:lstStyle/>
                    <a:p>
                      <a:pPr algn="ctr"/>
                      <a:endParaRPr lang="en-GB">
                        <a:effectLst>
                          <a:outerShdw blurRad="38100" dist="38100" dir="2700000" algn="tl">
                            <a:srgbClr val="000000">
                              <a:alpha val="43137"/>
                            </a:srgbClr>
                          </a:outerShdw>
                        </a:effectLst>
                      </a:endParaRPr>
                    </a:p>
                  </a:txBody>
                  <a:tcPr anchor="ctr"/>
                </a:tc>
                <a:tc>
                  <a:txBody>
                    <a:bodyPr/>
                    <a:lstStyle/>
                    <a:p>
                      <a:pPr algn="ctr"/>
                      <a:r>
                        <a:rPr lang="en-US">
                          <a:effectLst>
                            <a:outerShdw blurRad="38100" dist="38100" dir="2700000" algn="tl">
                              <a:srgbClr val="000000">
                                <a:alpha val="43137"/>
                              </a:srgbClr>
                            </a:outerShdw>
                          </a:effectLst>
                        </a:rPr>
                        <a:t>Lớp (class)</a:t>
                      </a:r>
                      <a:endParaRPr lang="en-GB">
                        <a:effectLst>
                          <a:outerShdw blurRad="38100" dist="38100" dir="2700000" algn="tl">
                            <a:srgbClr val="000000">
                              <a:alpha val="43137"/>
                            </a:srgbClr>
                          </a:outerShdw>
                        </a:effectLst>
                      </a:endParaRPr>
                    </a:p>
                  </a:txBody>
                  <a:tcPr anchor="ctr"/>
                </a:tc>
                <a:tc>
                  <a:txBody>
                    <a:bodyPr/>
                    <a:lstStyle/>
                    <a:p>
                      <a:pPr algn="ctr"/>
                      <a:r>
                        <a:rPr lang="en-US">
                          <a:effectLst>
                            <a:outerShdw blurRad="38100" dist="38100" dir="2700000" algn="tl">
                              <a:srgbClr val="000000">
                                <a:alpha val="43137"/>
                              </a:srgbClr>
                            </a:outerShdw>
                          </a:effectLst>
                        </a:rPr>
                        <a:t>Gói  (package)</a:t>
                      </a:r>
                      <a:endParaRPr lang="en-GB">
                        <a:effectLst>
                          <a:outerShdw blurRad="38100" dist="38100" dir="2700000" algn="tl">
                            <a:srgbClr val="000000">
                              <a:alpha val="43137"/>
                            </a:srgbClr>
                          </a:outerShdw>
                        </a:effectLst>
                      </a:endParaRPr>
                    </a:p>
                  </a:txBody>
                  <a:tcPr anchor="ctr"/>
                </a:tc>
                <a:tc>
                  <a:txBody>
                    <a:bodyPr/>
                    <a:lstStyle/>
                    <a:p>
                      <a:pPr algn="ctr"/>
                      <a:r>
                        <a:rPr lang="en-US">
                          <a:effectLst>
                            <a:outerShdw blurRad="38100" dist="38100" dir="2700000" algn="tl">
                              <a:srgbClr val="000000">
                                <a:alpha val="43137"/>
                              </a:srgbClr>
                            </a:outerShdw>
                          </a:effectLst>
                        </a:rPr>
                        <a:t>Lớp con (Subclass)</a:t>
                      </a:r>
                      <a:endParaRPr lang="en-GB">
                        <a:effectLst>
                          <a:outerShdw blurRad="38100" dist="38100" dir="2700000" algn="tl">
                            <a:srgbClr val="000000">
                              <a:alpha val="43137"/>
                            </a:srgbClr>
                          </a:outerShdw>
                        </a:effectLst>
                      </a:endParaRPr>
                    </a:p>
                  </a:txBody>
                  <a:tcPr anchor="ctr"/>
                </a:tc>
                <a:tc>
                  <a:txBody>
                    <a:bodyPr/>
                    <a:lstStyle/>
                    <a:p>
                      <a:pPr algn="ctr"/>
                      <a:r>
                        <a:rPr lang="en-US">
                          <a:effectLst>
                            <a:outerShdw blurRad="38100" dist="38100" dir="2700000" algn="tl">
                              <a:srgbClr val="000000">
                                <a:alpha val="43137"/>
                              </a:srgbClr>
                            </a:outerShdw>
                          </a:effectLst>
                        </a:rPr>
                        <a:t>Ngoài</a:t>
                      </a:r>
                      <a:endParaRPr lang="en-GB">
                        <a:effectLst>
                          <a:outerShdw blurRad="38100" dist="38100" dir="2700000" algn="tl">
                            <a:srgbClr val="000000">
                              <a:alpha val="43137"/>
                            </a:srgbClr>
                          </a:outerShdw>
                        </a:effectLst>
                      </a:endParaRPr>
                    </a:p>
                  </a:txBody>
                  <a:tcPr anchor="ctr"/>
                </a:tc>
                <a:extLst>
                  <a:ext uri="{0D108BD9-81ED-4DB2-BD59-A6C34878D82A}">
                    <a16:rowId xmlns:a16="http://schemas.microsoft.com/office/drawing/2014/main" val="2055793698"/>
                  </a:ext>
                </a:extLst>
              </a:tr>
              <a:tr h="370840">
                <a:tc>
                  <a:txBody>
                    <a:bodyPr/>
                    <a:lstStyle/>
                    <a:p>
                      <a:r>
                        <a:rPr lang="en-US" b="1">
                          <a:effectLst>
                            <a:outerShdw blurRad="38100" dist="38100" dir="2700000" algn="tl">
                              <a:srgbClr val="000000">
                                <a:alpha val="43137"/>
                              </a:srgbClr>
                            </a:outerShdw>
                          </a:effectLst>
                        </a:rPr>
                        <a:t>public</a:t>
                      </a:r>
                      <a:endParaRPr lang="en-GB" b="1">
                        <a:effectLst>
                          <a:outerShdw blurRad="38100" dist="38100" dir="2700000" algn="tl">
                            <a:srgbClr val="000000">
                              <a:alpha val="43137"/>
                            </a:srgbClr>
                          </a:outerShdw>
                        </a:effectLst>
                      </a:endParaRPr>
                    </a:p>
                  </a:txBody>
                  <a:tcPr/>
                </a:tc>
                <a:tc>
                  <a:txBody>
                    <a:bodyPr/>
                    <a:lstStyle/>
                    <a:p>
                      <a:pPr algn="ctr"/>
                      <a:r>
                        <a:rPr lang="en-US"/>
                        <a:t>Có</a:t>
                      </a:r>
                      <a:endParaRPr lang="en-GB"/>
                    </a:p>
                  </a:txBody>
                  <a:tcPr/>
                </a:tc>
                <a:tc>
                  <a:txBody>
                    <a:bodyPr/>
                    <a:lstStyle/>
                    <a:p>
                      <a:pPr algn="ctr"/>
                      <a:r>
                        <a:rPr lang="en-US"/>
                        <a:t>Có</a:t>
                      </a:r>
                      <a:endParaRPr lang="en-GB"/>
                    </a:p>
                  </a:txBody>
                  <a:tcPr/>
                </a:tc>
                <a:tc>
                  <a:txBody>
                    <a:bodyPr/>
                    <a:lstStyle/>
                    <a:p>
                      <a:pPr algn="ctr"/>
                      <a:r>
                        <a:rPr lang="en-US"/>
                        <a:t>Có</a:t>
                      </a:r>
                      <a:endParaRPr lang="en-GB"/>
                    </a:p>
                  </a:txBody>
                  <a:tcPr/>
                </a:tc>
                <a:tc>
                  <a:txBody>
                    <a:bodyPr/>
                    <a:lstStyle/>
                    <a:p>
                      <a:pPr algn="ctr"/>
                      <a:r>
                        <a:rPr lang="en-US"/>
                        <a:t>Có</a:t>
                      </a:r>
                      <a:endParaRPr lang="en-GB"/>
                    </a:p>
                  </a:txBody>
                  <a:tcPr/>
                </a:tc>
                <a:extLst>
                  <a:ext uri="{0D108BD9-81ED-4DB2-BD59-A6C34878D82A}">
                    <a16:rowId xmlns:a16="http://schemas.microsoft.com/office/drawing/2014/main" val="3724173918"/>
                  </a:ext>
                </a:extLst>
              </a:tr>
              <a:tr h="370840">
                <a:tc>
                  <a:txBody>
                    <a:bodyPr/>
                    <a:lstStyle/>
                    <a:p>
                      <a:r>
                        <a:rPr lang="en-US" b="1">
                          <a:effectLst>
                            <a:outerShdw blurRad="38100" dist="38100" dir="2700000" algn="tl">
                              <a:srgbClr val="000000">
                                <a:alpha val="43137"/>
                              </a:srgbClr>
                            </a:outerShdw>
                          </a:effectLst>
                        </a:rPr>
                        <a:t>protected</a:t>
                      </a:r>
                      <a:endParaRPr lang="en-GB" b="1">
                        <a:effectLst>
                          <a:outerShdw blurRad="38100" dist="38100" dir="2700000" algn="tl">
                            <a:srgbClr val="000000">
                              <a:alpha val="43137"/>
                            </a:srgbClr>
                          </a:outerShdw>
                        </a:effectLst>
                      </a:endParaRPr>
                    </a:p>
                  </a:txBody>
                  <a:tcPr/>
                </a:tc>
                <a:tc>
                  <a:txBody>
                    <a:bodyPr/>
                    <a:lstStyle/>
                    <a:p>
                      <a:pPr algn="ctr"/>
                      <a:r>
                        <a:rPr lang="en-US"/>
                        <a:t>Có</a:t>
                      </a:r>
                      <a:endParaRPr lang="en-GB"/>
                    </a:p>
                  </a:txBody>
                  <a:tcPr/>
                </a:tc>
                <a:tc>
                  <a:txBody>
                    <a:bodyPr/>
                    <a:lstStyle/>
                    <a:p>
                      <a:pPr algn="ctr"/>
                      <a:r>
                        <a:rPr lang="en-US"/>
                        <a:t>Có</a:t>
                      </a:r>
                      <a:endParaRPr lang="en-GB"/>
                    </a:p>
                  </a:txBody>
                  <a:tcPr/>
                </a:tc>
                <a:tc>
                  <a:txBody>
                    <a:bodyPr/>
                    <a:lstStyle/>
                    <a:p>
                      <a:pPr algn="ctr"/>
                      <a:r>
                        <a:rPr lang="en-US"/>
                        <a:t>Có</a:t>
                      </a:r>
                      <a:endParaRPr lang="en-GB"/>
                    </a:p>
                  </a:txBody>
                  <a:tcPr/>
                </a:tc>
                <a:tc>
                  <a:txBody>
                    <a:bodyPr/>
                    <a:lstStyle/>
                    <a:p>
                      <a:pPr algn="ctr"/>
                      <a:r>
                        <a:rPr lang="en-US"/>
                        <a:t>Không</a:t>
                      </a:r>
                      <a:endParaRPr lang="en-GB"/>
                    </a:p>
                  </a:txBody>
                  <a:tcPr/>
                </a:tc>
                <a:extLst>
                  <a:ext uri="{0D108BD9-81ED-4DB2-BD59-A6C34878D82A}">
                    <a16:rowId xmlns:a16="http://schemas.microsoft.com/office/drawing/2014/main" val="3630853685"/>
                  </a:ext>
                </a:extLst>
              </a:tr>
              <a:tr h="370840">
                <a:tc>
                  <a:txBody>
                    <a:bodyPr/>
                    <a:lstStyle/>
                    <a:p>
                      <a:r>
                        <a:rPr lang="en-US" b="1">
                          <a:effectLst>
                            <a:outerShdw blurRad="38100" dist="38100" dir="2700000" algn="tl">
                              <a:srgbClr val="000000">
                                <a:alpha val="43137"/>
                              </a:srgbClr>
                            </a:outerShdw>
                          </a:effectLst>
                        </a:rPr>
                        <a:t>Không có (no modifier)</a:t>
                      </a:r>
                      <a:endParaRPr lang="en-GB" b="1">
                        <a:effectLst>
                          <a:outerShdw blurRad="38100" dist="38100" dir="2700000" algn="tl">
                            <a:srgbClr val="000000">
                              <a:alpha val="43137"/>
                            </a:srgbClr>
                          </a:outerShdw>
                        </a:effectLst>
                      </a:endParaRPr>
                    </a:p>
                  </a:txBody>
                  <a:tcPr/>
                </a:tc>
                <a:tc>
                  <a:txBody>
                    <a:bodyPr/>
                    <a:lstStyle/>
                    <a:p>
                      <a:pPr algn="ctr"/>
                      <a:r>
                        <a:rPr lang="en-US"/>
                        <a:t>Có</a:t>
                      </a:r>
                      <a:endParaRPr lang="en-GB"/>
                    </a:p>
                  </a:txBody>
                  <a:tcPr/>
                </a:tc>
                <a:tc>
                  <a:txBody>
                    <a:bodyPr/>
                    <a:lstStyle/>
                    <a:p>
                      <a:pPr algn="ctr"/>
                      <a:r>
                        <a:rPr lang="en-US"/>
                        <a:t>có</a:t>
                      </a:r>
                      <a:endParaRPr lang="en-GB"/>
                    </a:p>
                  </a:txBody>
                  <a:tcPr/>
                </a:tc>
                <a:tc>
                  <a:txBody>
                    <a:bodyPr/>
                    <a:lstStyle/>
                    <a:p>
                      <a:pPr algn="ctr"/>
                      <a:r>
                        <a:rPr lang="en-US"/>
                        <a:t>Không</a:t>
                      </a:r>
                      <a:endParaRPr lang="en-GB"/>
                    </a:p>
                  </a:txBody>
                  <a:tcPr/>
                </a:tc>
                <a:tc>
                  <a:txBody>
                    <a:bodyPr/>
                    <a:lstStyle/>
                    <a:p>
                      <a:pPr algn="ctr"/>
                      <a:r>
                        <a:rPr lang="en-US"/>
                        <a:t>Không</a:t>
                      </a:r>
                      <a:endParaRPr lang="en-GB"/>
                    </a:p>
                  </a:txBody>
                  <a:tcPr/>
                </a:tc>
                <a:extLst>
                  <a:ext uri="{0D108BD9-81ED-4DB2-BD59-A6C34878D82A}">
                    <a16:rowId xmlns:a16="http://schemas.microsoft.com/office/drawing/2014/main" val="166228334"/>
                  </a:ext>
                </a:extLst>
              </a:tr>
              <a:tr h="370840">
                <a:tc>
                  <a:txBody>
                    <a:bodyPr/>
                    <a:lstStyle/>
                    <a:p>
                      <a:r>
                        <a:rPr lang="en-US" b="1">
                          <a:effectLst>
                            <a:outerShdw blurRad="38100" dist="38100" dir="2700000" algn="tl">
                              <a:srgbClr val="000000">
                                <a:alpha val="43137"/>
                              </a:srgbClr>
                            </a:outerShdw>
                          </a:effectLst>
                        </a:rPr>
                        <a:t>private</a:t>
                      </a:r>
                      <a:endParaRPr lang="en-GB" b="1">
                        <a:effectLst>
                          <a:outerShdw blurRad="38100" dist="38100" dir="2700000" algn="tl">
                            <a:srgbClr val="000000">
                              <a:alpha val="43137"/>
                            </a:srgbClr>
                          </a:outerShdw>
                        </a:effectLst>
                      </a:endParaRPr>
                    </a:p>
                  </a:txBody>
                  <a:tcPr/>
                </a:tc>
                <a:tc>
                  <a:txBody>
                    <a:bodyPr/>
                    <a:lstStyle/>
                    <a:p>
                      <a:pPr algn="ctr"/>
                      <a:r>
                        <a:rPr lang="en-US"/>
                        <a:t>Có</a:t>
                      </a:r>
                      <a:endParaRPr lang="en-GB"/>
                    </a:p>
                  </a:txBody>
                  <a:tcPr/>
                </a:tc>
                <a:tc>
                  <a:txBody>
                    <a:bodyPr/>
                    <a:lstStyle/>
                    <a:p>
                      <a:pPr algn="ctr"/>
                      <a:r>
                        <a:rPr lang="en-US"/>
                        <a:t>Không</a:t>
                      </a:r>
                      <a:endParaRPr lang="en-GB"/>
                    </a:p>
                  </a:txBody>
                  <a:tcPr/>
                </a:tc>
                <a:tc>
                  <a:txBody>
                    <a:bodyPr/>
                    <a:lstStyle/>
                    <a:p>
                      <a:pPr algn="ctr"/>
                      <a:r>
                        <a:rPr lang="en-US"/>
                        <a:t>Không</a:t>
                      </a:r>
                      <a:endParaRPr lang="en-GB"/>
                    </a:p>
                  </a:txBody>
                  <a:tcPr/>
                </a:tc>
                <a:tc>
                  <a:txBody>
                    <a:bodyPr/>
                    <a:lstStyle/>
                    <a:p>
                      <a:pPr algn="ctr"/>
                      <a:r>
                        <a:rPr lang="en-US"/>
                        <a:t>không</a:t>
                      </a:r>
                      <a:endParaRPr lang="en-GB"/>
                    </a:p>
                  </a:txBody>
                  <a:tcPr/>
                </a:tc>
                <a:extLst>
                  <a:ext uri="{0D108BD9-81ED-4DB2-BD59-A6C34878D82A}">
                    <a16:rowId xmlns:a16="http://schemas.microsoft.com/office/drawing/2014/main" val="1535146641"/>
                  </a:ext>
                </a:extLst>
              </a:tr>
            </a:tbl>
          </a:graphicData>
        </a:graphic>
      </p:graphicFrame>
      <p:sp>
        <p:nvSpPr>
          <p:cNvPr id="8" name="TextBox 7">
            <a:extLst>
              <a:ext uri="{FF2B5EF4-FFF2-40B4-BE49-F238E27FC236}">
                <a16:creationId xmlns:a16="http://schemas.microsoft.com/office/drawing/2014/main" id="{B183E024-734D-4DB1-8688-2D86B757EC06}"/>
              </a:ext>
            </a:extLst>
          </p:cNvPr>
          <p:cNvSpPr txBox="1"/>
          <p:nvPr/>
        </p:nvSpPr>
        <p:spPr>
          <a:xfrm>
            <a:off x="862691" y="1448780"/>
            <a:ext cx="2198038"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Mô tả các thông tin </a:t>
            </a:r>
          </a:p>
          <a:p>
            <a:r>
              <a:rPr lang="en-US"/>
              <a:t>liên quan về class</a:t>
            </a:r>
            <a:endParaRPr lang="en-GB"/>
          </a:p>
        </p:txBody>
      </p:sp>
      <p:cxnSp>
        <p:nvCxnSpPr>
          <p:cNvPr id="10" name="Straight Arrow Connector 9">
            <a:extLst>
              <a:ext uri="{FF2B5EF4-FFF2-40B4-BE49-F238E27FC236}">
                <a16:creationId xmlns:a16="http://schemas.microsoft.com/office/drawing/2014/main" id="{CCAAA542-3FF7-4E5A-A227-93DCE329C2F0}"/>
              </a:ext>
            </a:extLst>
          </p:cNvPr>
          <p:cNvCxnSpPr/>
          <p:nvPr/>
        </p:nvCxnSpPr>
        <p:spPr>
          <a:xfrm flipV="1">
            <a:off x="3060729" y="1736812"/>
            <a:ext cx="1367255" cy="111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1E78ACE0-9523-46D5-B308-B4C597742DBD}"/>
              </a:ext>
            </a:extLst>
          </p:cNvPr>
          <p:cNvSpPr txBox="1"/>
          <p:nvPr/>
        </p:nvSpPr>
        <p:spPr>
          <a:xfrm>
            <a:off x="3060729" y="2798919"/>
            <a:ext cx="595219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t>Mô tả các phương thức xử lý có thể làm việc được với class</a:t>
            </a:r>
            <a:endParaRPr lang="en-GB"/>
          </a:p>
        </p:txBody>
      </p:sp>
      <p:cxnSp>
        <p:nvCxnSpPr>
          <p:cNvPr id="15" name="Straight Arrow Connector 14">
            <a:extLst>
              <a:ext uri="{FF2B5EF4-FFF2-40B4-BE49-F238E27FC236}">
                <a16:creationId xmlns:a16="http://schemas.microsoft.com/office/drawing/2014/main" id="{8F5A3C4B-CA0C-450A-91BC-34EC5DB09991}"/>
              </a:ext>
            </a:extLst>
          </p:cNvPr>
          <p:cNvCxnSpPr>
            <a:stCxn id="11" idx="0"/>
          </p:cNvCxnSpPr>
          <p:nvPr/>
        </p:nvCxnSpPr>
        <p:spPr>
          <a:xfrm flipH="1" flipV="1">
            <a:off x="5724128" y="2212703"/>
            <a:ext cx="312698" cy="586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9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Vertical)">
                                      <p:cBhvr>
                                        <p:cTn id="15" dur="500"/>
                                        <p:tgtEl>
                                          <p:spTgt spid="1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872716"/>
            <a:ext cx="8362131" cy="5572472"/>
          </a:xfrm>
        </p:spPr>
        <p:txBody>
          <a:bodyPr/>
          <a:lstStyle/>
          <a:p>
            <a:r>
              <a:rPr lang="en-US"/>
              <a:t>Constructor </a:t>
            </a:r>
          </a:p>
          <a:p>
            <a:pPr lvl="1"/>
            <a:r>
              <a:rPr lang="en-US"/>
              <a:t>Là phương thức đặc biệt: có </a:t>
            </a:r>
            <a:r>
              <a:rPr lang="en-US">
                <a:solidFill>
                  <a:srgbClr val="C00000"/>
                </a:solidFill>
              </a:rPr>
              <a:t>tên</a:t>
            </a:r>
            <a:r>
              <a:rPr lang="en-US"/>
              <a:t> </a:t>
            </a:r>
            <a:r>
              <a:rPr lang="en-US">
                <a:solidFill>
                  <a:srgbClr val="00B050"/>
                </a:solidFill>
              </a:rPr>
              <a:t>trùng với </a:t>
            </a:r>
            <a:r>
              <a:rPr lang="en-US">
                <a:solidFill>
                  <a:srgbClr val="C00000"/>
                </a:solidFill>
              </a:rPr>
              <a:t>tên lớp</a:t>
            </a:r>
            <a:r>
              <a:rPr lang="en-US"/>
              <a:t>, </a:t>
            </a:r>
            <a:r>
              <a:rPr lang="en-US">
                <a:solidFill>
                  <a:srgbClr val="0000FF"/>
                </a:solidFill>
              </a:rPr>
              <a:t>không</a:t>
            </a:r>
            <a:r>
              <a:rPr lang="en-US">
                <a:solidFill>
                  <a:srgbClr val="C00000"/>
                </a:solidFill>
              </a:rPr>
              <a:t> </a:t>
            </a:r>
            <a:r>
              <a:rPr lang="en-US">
                <a:solidFill>
                  <a:srgbClr val="00B050"/>
                </a:solidFill>
              </a:rPr>
              <a:t>có kiểu trả về. Phạm vi truy xuất </a:t>
            </a:r>
            <a:r>
              <a:rPr lang="en-US">
                <a:solidFill>
                  <a:srgbClr val="C00000"/>
                </a:solidFill>
              </a:rPr>
              <a:t>public</a:t>
            </a:r>
          </a:p>
          <a:p>
            <a:pPr lvl="1"/>
            <a:r>
              <a:rPr lang="en-US">
                <a:solidFill>
                  <a:srgbClr val="00B050"/>
                </a:solidFill>
              </a:rPr>
              <a:t>Dùng để </a:t>
            </a:r>
            <a:r>
              <a:rPr lang="en-US">
                <a:solidFill>
                  <a:srgbClr val="C00000"/>
                </a:solidFill>
              </a:rPr>
              <a:t>khởi tạo </a:t>
            </a:r>
            <a:r>
              <a:rPr lang="en-US">
                <a:solidFill>
                  <a:srgbClr val="00B050"/>
                </a:solidFill>
              </a:rPr>
              <a:t>các giá trị cho các thuộc tính </a:t>
            </a:r>
            <a:r>
              <a:rPr lang="en-US"/>
              <a:t>khi một đối tượng được cấp phát bộ nhớ.</a:t>
            </a:r>
          </a:p>
          <a:p>
            <a:pPr lvl="1"/>
            <a:r>
              <a:rPr lang="en-US">
                <a:solidFill>
                  <a:srgbClr val="C00000"/>
                </a:solidFill>
              </a:rPr>
              <a:t>Có 2</a:t>
            </a:r>
            <a:r>
              <a:rPr lang="en-US"/>
              <a:t> loại constructor: </a:t>
            </a:r>
            <a:r>
              <a:rPr lang="en-US">
                <a:solidFill>
                  <a:srgbClr val="C00000"/>
                </a:solidFill>
              </a:rPr>
              <a:t>mặc định </a:t>
            </a:r>
            <a:r>
              <a:rPr lang="en-US"/>
              <a:t>và </a:t>
            </a:r>
            <a:r>
              <a:rPr lang="en-US">
                <a:solidFill>
                  <a:srgbClr val="C00000"/>
                </a:solidFill>
              </a:rPr>
              <a:t>có đối số</a:t>
            </a:r>
          </a:p>
          <a:p>
            <a:pPr lvl="2"/>
            <a:r>
              <a:rPr lang="en-US">
                <a:solidFill>
                  <a:srgbClr val="C00000"/>
                </a:solidFill>
              </a:rPr>
              <a:t>Contructor mặc định: </a:t>
            </a:r>
            <a:r>
              <a:rPr lang="en-US" sz="2400">
                <a:solidFill>
                  <a:srgbClr val="002060"/>
                </a:solidFill>
              </a:rPr>
              <a:t>dùng để </a:t>
            </a:r>
            <a:r>
              <a:rPr lang="en-US" sz="2400">
                <a:solidFill>
                  <a:srgbClr val="0000FF"/>
                </a:solidFill>
              </a:rPr>
              <a:t>tự động khởi tạo </a:t>
            </a:r>
            <a:r>
              <a:rPr lang="en-US" sz="2400">
                <a:solidFill>
                  <a:srgbClr val="002060"/>
                </a:solidFill>
              </a:rPr>
              <a:t>các giá trị cho các thuộc tính thường là các giá trị mặc định nào đó do chủ ý của lập trình viên</a:t>
            </a:r>
          </a:p>
          <a:p>
            <a:pPr lvl="2"/>
            <a:r>
              <a:rPr lang="en-US">
                <a:solidFill>
                  <a:srgbClr val="C00000"/>
                </a:solidFill>
              </a:rPr>
              <a:t>Contructor </a:t>
            </a:r>
            <a:r>
              <a:rPr lang="en-US" b="1">
                <a:solidFill>
                  <a:srgbClr val="0000FF"/>
                </a:solidFill>
              </a:rPr>
              <a:t>có</a:t>
            </a:r>
            <a:r>
              <a:rPr lang="en-US">
                <a:solidFill>
                  <a:srgbClr val="C00000"/>
                </a:solidFill>
              </a:rPr>
              <a:t> đối số: </a:t>
            </a:r>
            <a:r>
              <a:rPr lang="en-US" sz="2400">
                <a:solidFill>
                  <a:srgbClr val="002060"/>
                </a:solidFill>
              </a:rPr>
              <a:t>dùng để tự động khởi tạo các giá trị cho các thuộc tính lúc tạo đối tượng, các giá trị này </a:t>
            </a:r>
            <a:r>
              <a:rPr lang="en-US" sz="2400">
                <a:solidFill>
                  <a:srgbClr val="0000FF"/>
                </a:solidFill>
              </a:rPr>
              <a:t>được truyền từ đối số tạo đối tượng</a:t>
            </a:r>
            <a:endParaRPr lang="en-US">
              <a:solidFill>
                <a:srgbClr val="0000FF"/>
              </a:solidFill>
            </a:endParaRP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23</a:t>
            </a:fld>
            <a:endParaRPr lang="en-US" altLang="en-US"/>
          </a:p>
        </p:txBody>
      </p:sp>
    </p:spTree>
    <p:extLst>
      <p:ext uri="{BB962C8B-B14F-4D97-AF65-F5344CB8AC3E}">
        <p14:creationId xmlns:p14="http://schemas.microsoft.com/office/powerpoint/2010/main" val="396605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a:t>
            </a:r>
            <a:r>
              <a:rPr lang="en-US" baseline="30000">
                <a:solidFill>
                  <a:schemeClr val="bg1">
                    <a:lumMod val="75000"/>
                  </a:schemeClr>
                </a:solidFill>
              </a:rPr>
              <a:t> [2]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91971"/>
            <a:ext cx="8362131" cy="5248275"/>
          </a:xfrm>
        </p:spPr>
        <p:txBody>
          <a:bodyPr/>
          <a:lstStyle/>
          <a:p>
            <a:r>
              <a:rPr lang="en-US"/>
              <a:t>Ví dụ Constructor mặc định</a:t>
            </a:r>
          </a:p>
          <a:p>
            <a:pPr lvl="2"/>
            <a:r>
              <a:rPr lang="en-US">
                <a:solidFill>
                  <a:srgbClr val="C00000"/>
                </a:solidFill>
              </a:rPr>
              <a:t>Ví dụ:</a:t>
            </a: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r>
              <a:rPr lang="en-US">
                <a:solidFill>
                  <a:srgbClr val="002060"/>
                </a:solidFill>
              </a:rPr>
              <a:t>SinhVien sv=</a:t>
            </a:r>
            <a:r>
              <a:rPr lang="en-US" b="1">
                <a:solidFill>
                  <a:srgbClr val="C00000"/>
                </a:solidFill>
              </a:rPr>
              <a:t>new</a:t>
            </a:r>
            <a:r>
              <a:rPr lang="en-US">
                <a:solidFill>
                  <a:srgbClr val="002060"/>
                </a:solidFill>
              </a:rPr>
              <a:t> SinhVien(); //tạo đối tượng sinh viên, sử dụng contructor mặc định không đối số</a:t>
            </a: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24</a:t>
            </a:fld>
            <a:endParaRPr lang="en-US" altLang="en-US"/>
          </a:p>
        </p:txBody>
      </p:sp>
      <p:sp>
        <p:nvSpPr>
          <p:cNvPr id="6" name="TextBox 5">
            <a:extLst>
              <a:ext uri="{FF2B5EF4-FFF2-40B4-BE49-F238E27FC236}">
                <a16:creationId xmlns:a16="http://schemas.microsoft.com/office/drawing/2014/main" id="{CA6BCA09-F2D9-46D2-9A7A-2CBF0258619A}"/>
              </a:ext>
            </a:extLst>
          </p:cNvPr>
          <p:cNvSpPr txBox="1"/>
          <p:nvPr/>
        </p:nvSpPr>
        <p:spPr>
          <a:xfrm>
            <a:off x="3427077" y="1691575"/>
            <a:ext cx="4007892" cy="31700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hoTen;</a:t>
            </a:r>
          </a:p>
          <a:p>
            <a:r>
              <a:rPr lang="en-US" sz="2500"/>
              <a:t>	</a:t>
            </a:r>
            <a:r>
              <a:rPr lang="en-US" sz="2500">
                <a:solidFill>
                  <a:srgbClr val="8000FF"/>
                </a:solidFill>
              </a:rPr>
              <a:t>private</a:t>
            </a:r>
            <a:r>
              <a:rPr lang="en-US" sz="2500"/>
              <a:t> double diem;</a:t>
            </a:r>
          </a:p>
          <a:p>
            <a:r>
              <a:rPr lang="en-US" sz="2500"/>
              <a:t>	public </a:t>
            </a:r>
            <a:r>
              <a:rPr lang="en-US" sz="2500">
                <a:solidFill>
                  <a:srgbClr val="C00000"/>
                </a:solidFill>
              </a:rPr>
              <a:t>SinhVien</a:t>
            </a:r>
            <a:r>
              <a:rPr lang="en-US" sz="2500"/>
              <a:t>(){</a:t>
            </a:r>
          </a:p>
          <a:p>
            <a:r>
              <a:rPr lang="en-US" sz="2500"/>
              <a:t>		hoTen=“Nam”;</a:t>
            </a:r>
          </a:p>
          <a:p>
            <a:r>
              <a:rPr lang="en-US" sz="2500"/>
              <a:t>		diem=9.5;</a:t>
            </a:r>
          </a:p>
          <a:p>
            <a:r>
              <a:rPr lang="en-US" sz="2500"/>
              <a:t>	}</a:t>
            </a:r>
          </a:p>
          <a:p>
            <a:r>
              <a:rPr lang="en-US" sz="2500"/>
              <a:t>}</a:t>
            </a:r>
            <a:endParaRPr lang="en-GB" sz="2500"/>
          </a:p>
        </p:txBody>
      </p:sp>
      <p:sp>
        <p:nvSpPr>
          <p:cNvPr id="7" name="TextBox 6">
            <a:extLst>
              <a:ext uri="{FF2B5EF4-FFF2-40B4-BE49-F238E27FC236}">
                <a16:creationId xmlns:a16="http://schemas.microsoft.com/office/drawing/2014/main" id="{1CA917FE-E993-4534-81BE-BBBA4C6CDF18}"/>
              </a:ext>
            </a:extLst>
          </p:cNvPr>
          <p:cNvSpPr txBox="1"/>
          <p:nvPr/>
        </p:nvSpPr>
        <p:spPr>
          <a:xfrm>
            <a:off x="843584" y="3670891"/>
            <a:ext cx="2377574"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Constructor mặc định</a:t>
            </a:r>
            <a:endParaRPr lang="en-GB"/>
          </a:p>
        </p:txBody>
      </p:sp>
      <p:cxnSp>
        <p:nvCxnSpPr>
          <p:cNvPr id="9" name="Connector: Elbow 8">
            <a:extLst>
              <a:ext uri="{FF2B5EF4-FFF2-40B4-BE49-F238E27FC236}">
                <a16:creationId xmlns:a16="http://schemas.microsoft.com/office/drawing/2014/main" id="{E7EAEDC0-5639-4672-AEEF-4EA9FEFA1504}"/>
              </a:ext>
            </a:extLst>
          </p:cNvPr>
          <p:cNvCxnSpPr>
            <a:stCxn id="7" idx="3"/>
          </p:cNvCxnSpPr>
          <p:nvPr/>
        </p:nvCxnSpPr>
        <p:spPr>
          <a:xfrm flipV="1">
            <a:off x="3221158" y="3166835"/>
            <a:ext cx="1122242" cy="68872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612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91971"/>
            <a:ext cx="8362131" cy="5248275"/>
          </a:xfrm>
        </p:spPr>
        <p:txBody>
          <a:bodyPr/>
          <a:lstStyle/>
          <a:p>
            <a:r>
              <a:rPr lang="en-US"/>
              <a:t>Ví dụ Constructor có đối số</a:t>
            </a:r>
          </a:p>
          <a:p>
            <a:pPr lvl="2"/>
            <a:r>
              <a:rPr lang="en-US">
                <a:solidFill>
                  <a:srgbClr val="C00000"/>
                </a:solidFill>
              </a:rPr>
              <a:t>Ví dụ:</a:t>
            </a: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endParaRPr lang="en-US">
              <a:solidFill>
                <a:srgbClr val="C00000"/>
              </a:solidFill>
            </a:endParaRPr>
          </a:p>
          <a:p>
            <a:pPr lvl="2"/>
            <a:r>
              <a:rPr lang="en-US">
                <a:solidFill>
                  <a:srgbClr val="002060"/>
                </a:solidFill>
              </a:rPr>
              <a:t>SinhVien sv=</a:t>
            </a:r>
            <a:r>
              <a:rPr lang="en-US" b="1">
                <a:solidFill>
                  <a:srgbClr val="C00000"/>
                </a:solidFill>
              </a:rPr>
              <a:t>new</a:t>
            </a:r>
            <a:r>
              <a:rPr lang="en-US">
                <a:solidFill>
                  <a:srgbClr val="002060"/>
                </a:solidFill>
              </a:rPr>
              <a:t> SinhVien(“Nam”,8.5); //tạo đối tượng sinh viên, sử dụng contructor có đối số</a:t>
            </a: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25</a:t>
            </a:fld>
            <a:endParaRPr lang="en-US" altLang="en-US"/>
          </a:p>
        </p:txBody>
      </p:sp>
      <p:sp>
        <p:nvSpPr>
          <p:cNvPr id="6" name="TextBox 5">
            <a:extLst>
              <a:ext uri="{FF2B5EF4-FFF2-40B4-BE49-F238E27FC236}">
                <a16:creationId xmlns:a16="http://schemas.microsoft.com/office/drawing/2014/main" id="{CA6BCA09-F2D9-46D2-9A7A-2CBF0258619A}"/>
              </a:ext>
            </a:extLst>
          </p:cNvPr>
          <p:cNvSpPr txBox="1"/>
          <p:nvPr/>
        </p:nvSpPr>
        <p:spPr>
          <a:xfrm>
            <a:off x="1257755" y="1691575"/>
            <a:ext cx="6971845" cy="31700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hoTen;</a:t>
            </a:r>
          </a:p>
          <a:p>
            <a:r>
              <a:rPr lang="en-US" sz="2500"/>
              <a:t>	</a:t>
            </a:r>
            <a:r>
              <a:rPr lang="en-US" sz="2500">
                <a:solidFill>
                  <a:srgbClr val="8000FF"/>
                </a:solidFill>
              </a:rPr>
              <a:t>private</a:t>
            </a:r>
            <a:r>
              <a:rPr lang="en-US" sz="2500"/>
              <a:t> double diem;</a:t>
            </a:r>
          </a:p>
          <a:p>
            <a:r>
              <a:rPr lang="en-US" sz="2500"/>
              <a:t>	public </a:t>
            </a:r>
            <a:r>
              <a:rPr lang="en-US" sz="2500">
                <a:solidFill>
                  <a:srgbClr val="C00000"/>
                </a:solidFill>
              </a:rPr>
              <a:t>SinhVien</a:t>
            </a:r>
            <a:r>
              <a:rPr lang="en-US" sz="2500"/>
              <a:t>(String hoTen, double diem){</a:t>
            </a:r>
          </a:p>
          <a:p>
            <a:r>
              <a:rPr lang="en-US" sz="2500"/>
              <a:t>		this.hoTen=hoTen;</a:t>
            </a:r>
          </a:p>
          <a:p>
            <a:r>
              <a:rPr lang="en-US" sz="2500"/>
              <a:t>		this.diem=diem;</a:t>
            </a:r>
          </a:p>
          <a:p>
            <a:r>
              <a:rPr lang="en-US" sz="2500"/>
              <a:t>	}</a:t>
            </a:r>
          </a:p>
          <a:p>
            <a:r>
              <a:rPr lang="en-US" sz="2500"/>
              <a:t>}</a:t>
            </a:r>
            <a:endParaRPr lang="en-GB" sz="2500"/>
          </a:p>
        </p:txBody>
      </p:sp>
      <p:grpSp>
        <p:nvGrpSpPr>
          <p:cNvPr id="13" name="Group 12">
            <a:extLst>
              <a:ext uri="{FF2B5EF4-FFF2-40B4-BE49-F238E27FC236}">
                <a16:creationId xmlns:a16="http://schemas.microsoft.com/office/drawing/2014/main" id="{9171D444-BC76-4D89-AC3B-B68987053F90}"/>
              </a:ext>
            </a:extLst>
          </p:cNvPr>
          <p:cNvGrpSpPr/>
          <p:nvPr/>
        </p:nvGrpSpPr>
        <p:grpSpPr>
          <a:xfrm>
            <a:off x="296693" y="3104964"/>
            <a:ext cx="2165978" cy="2207964"/>
            <a:chOff x="296693" y="3140968"/>
            <a:chExt cx="2165978" cy="2207964"/>
          </a:xfrm>
        </p:grpSpPr>
        <p:sp>
          <p:nvSpPr>
            <p:cNvPr id="7" name="TextBox 6">
              <a:extLst>
                <a:ext uri="{FF2B5EF4-FFF2-40B4-BE49-F238E27FC236}">
                  <a16:creationId xmlns:a16="http://schemas.microsoft.com/office/drawing/2014/main" id="{1CA917FE-E993-4534-81BE-BBBA4C6CDF18}"/>
                </a:ext>
              </a:extLst>
            </p:cNvPr>
            <p:cNvSpPr txBox="1"/>
            <p:nvPr/>
          </p:nvSpPr>
          <p:spPr>
            <a:xfrm>
              <a:off x="296693" y="4979600"/>
              <a:ext cx="216597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t>Constructor có đối số</a:t>
              </a:r>
              <a:endParaRPr lang="en-GB"/>
            </a:p>
          </p:txBody>
        </p:sp>
        <p:cxnSp>
          <p:nvCxnSpPr>
            <p:cNvPr id="11" name="Connector: Elbow 10">
              <a:extLst>
                <a:ext uri="{FF2B5EF4-FFF2-40B4-BE49-F238E27FC236}">
                  <a16:creationId xmlns:a16="http://schemas.microsoft.com/office/drawing/2014/main" id="{C99E8443-4085-4DE3-B852-293294E58607}"/>
                </a:ext>
              </a:extLst>
            </p:cNvPr>
            <p:cNvCxnSpPr/>
            <p:nvPr/>
          </p:nvCxnSpPr>
          <p:spPr>
            <a:xfrm flipV="1">
              <a:off x="296693" y="3140968"/>
              <a:ext cx="2007055" cy="1838632"/>
            </a:xfrm>
            <a:prstGeom prst="bentConnector3">
              <a:avLst>
                <a:gd name="adj1" fmla="val 3060"/>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5" name="Straight Arrow Connector 14">
            <a:extLst>
              <a:ext uri="{FF2B5EF4-FFF2-40B4-BE49-F238E27FC236}">
                <a16:creationId xmlns:a16="http://schemas.microsoft.com/office/drawing/2014/main" id="{C4AD690A-5980-4DE9-83C5-7AA496C63C38}"/>
              </a:ext>
            </a:extLst>
          </p:cNvPr>
          <p:cNvCxnSpPr/>
          <p:nvPr/>
        </p:nvCxnSpPr>
        <p:spPr>
          <a:xfrm flipV="1">
            <a:off x="4986337" y="3104964"/>
            <a:ext cx="665783" cy="3240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85B21F85-C7DF-4D02-81AC-EA3050FCDB94}"/>
              </a:ext>
            </a:extLst>
          </p:cNvPr>
          <p:cNvCxnSpPr/>
          <p:nvPr/>
        </p:nvCxnSpPr>
        <p:spPr>
          <a:xfrm flipV="1">
            <a:off x="5194586" y="3156828"/>
            <a:ext cx="2232248" cy="7572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Connector: Elbow 18">
            <a:extLst>
              <a:ext uri="{FF2B5EF4-FFF2-40B4-BE49-F238E27FC236}">
                <a16:creationId xmlns:a16="http://schemas.microsoft.com/office/drawing/2014/main" id="{2B4B13A1-A179-48E9-8D49-AFC7F60CF38E}"/>
              </a:ext>
            </a:extLst>
          </p:cNvPr>
          <p:cNvCxnSpPr/>
          <p:nvPr/>
        </p:nvCxnSpPr>
        <p:spPr>
          <a:xfrm rot="5400000" flipH="1" flipV="1">
            <a:off x="3402638" y="2726155"/>
            <a:ext cx="1078585" cy="54006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7F2BF6D2-44FF-4B4B-BD4F-C0ECC10F2983}"/>
              </a:ext>
            </a:extLst>
          </p:cNvPr>
          <p:cNvCxnSpPr>
            <a:cxnSpLocks/>
          </p:cNvCxnSpPr>
          <p:nvPr/>
        </p:nvCxnSpPr>
        <p:spPr>
          <a:xfrm rot="5400000" flipH="1" flipV="1">
            <a:off x="3681365" y="2946882"/>
            <a:ext cx="1061191" cy="873301"/>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822C104-2AE3-4FDE-88A0-257724D60C40}"/>
              </a:ext>
            </a:extLst>
          </p:cNvPr>
          <p:cNvSpPr txBox="1"/>
          <p:nvPr/>
        </p:nvSpPr>
        <p:spPr>
          <a:xfrm>
            <a:off x="10980712" y="3535478"/>
            <a:ext cx="1928733" cy="369332"/>
          </a:xfrm>
          <a:prstGeom prst="rect">
            <a:avLst/>
          </a:prstGeom>
          <a:noFill/>
        </p:spPr>
        <p:txBody>
          <a:bodyPr wrap="none" rtlCol="0">
            <a:spAutoFit/>
          </a:bodyPr>
          <a:lstStyle/>
          <a:p>
            <a:r>
              <a:rPr lang="en-US"/>
              <a:t>Isntance variable</a:t>
            </a:r>
            <a:endParaRPr lang="en-GB"/>
          </a:p>
        </p:txBody>
      </p:sp>
    </p:spTree>
    <p:extLst>
      <p:ext uri="{BB962C8B-B14F-4D97-AF65-F5344CB8AC3E}">
        <p14:creationId xmlns:p14="http://schemas.microsoft.com/office/powerpoint/2010/main" val="178393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inVertic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C90B1-1677-4B39-94F7-01ADC54BF4EC}"/>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869FF8A-1104-41F8-A22C-7A9EAB91F913}"/>
              </a:ext>
            </a:extLst>
          </p:cNvPr>
          <p:cNvSpPr>
            <a:spLocks noGrp="1"/>
          </p:cNvSpPr>
          <p:nvPr>
            <p:ph idx="1"/>
          </p:nvPr>
        </p:nvSpPr>
        <p:spPr/>
        <p:txBody>
          <a:bodyPr/>
          <a:lstStyle/>
          <a:p>
            <a:r>
              <a:rPr lang="en-US"/>
              <a:t>Ví dụ</a:t>
            </a:r>
            <a:endParaRPr lang="en-GB"/>
          </a:p>
        </p:txBody>
      </p:sp>
      <p:sp>
        <p:nvSpPr>
          <p:cNvPr id="4" name="Date Placeholder 3">
            <a:extLst>
              <a:ext uri="{FF2B5EF4-FFF2-40B4-BE49-F238E27FC236}">
                <a16:creationId xmlns:a16="http://schemas.microsoft.com/office/drawing/2014/main" id="{6C8CF682-FD86-4A2B-9874-EC18E574C387}"/>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BFD4EDF-0E11-417C-80A3-F662BEC1A8E4}"/>
              </a:ext>
            </a:extLst>
          </p:cNvPr>
          <p:cNvSpPr>
            <a:spLocks noGrp="1"/>
          </p:cNvSpPr>
          <p:nvPr>
            <p:ph type="sldNum" sz="quarter" idx="11"/>
          </p:nvPr>
        </p:nvSpPr>
        <p:spPr/>
        <p:txBody>
          <a:bodyPr/>
          <a:lstStyle/>
          <a:p>
            <a:pPr>
              <a:defRPr/>
            </a:pPr>
            <a:fld id="{5F4B234B-ADCF-47EA-94FA-1884F3D26864}" type="slidenum">
              <a:rPr lang="en-US" altLang="en-US" smtClean="0"/>
              <a:pPr>
                <a:defRPr/>
              </a:pPr>
              <a:t>26</a:t>
            </a:fld>
            <a:endParaRPr lang="en-US" altLang="en-US"/>
          </a:p>
        </p:txBody>
      </p:sp>
      <p:grpSp>
        <p:nvGrpSpPr>
          <p:cNvPr id="6" name="Group 5">
            <a:extLst>
              <a:ext uri="{FF2B5EF4-FFF2-40B4-BE49-F238E27FC236}">
                <a16:creationId xmlns:a16="http://schemas.microsoft.com/office/drawing/2014/main" id="{FDE66420-A530-4539-8703-CC8115803726}"/>
              </a:ext>
            </a:extLst>
          </p:cNvPr>
          <p:cNvGrpSpPr/>
          <p:nvPr/>
        </p:nvGrpSpPr>
        <p:grpSpPr>
          <a:xfrm>
            <a:off x="613602" y="1599377"/>
            <a:ext cx="6516210" cy="2860188"/>
            <a:chOff x="1097280" y="2430903"/>
            <a:chExt cx="6516210" cy="2860188"/>
          </a:xfrm>
        </p:grpSpPr>
        <p:sp>
          <p:nvSpPr>
            <p:cNvPr id="7" name="Flowchart: Process 6">
              <a:extLst>
                <a:ext uri="{FF2B5EF4-FFF2-40B4-BE49-F238E27FC236}">
                  <a16:creationId xmlns:a16="http://schemas.microsoft.com/office/drawing/2014/main" id="{42C3FF2D-9B64-4930-B26D-FD5B3519181A}"/>
                </a:ext>
              </a:extLst>
            </p:cNvPr>
            <p:cNvSpPr/>
            <p:nvPr/>
          </p:nvSpPr>
          <p:spPr>
            <a:xfrm>
              <a:off x="1097280" y="3151573"/>
              <a:ext cx="6516210" cy="2139518"/>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latin typeface="Times New Roman" panose="02020603050405020304" pitchFamily="18" charset="0"/>
                  <a:cs typeface="Times New Roman" panose="02020603050405020304" pitchFamily="18" charset="0"/>
                </a:rPr>
                <a:t>public class </a:t>
              </a:r>
              <a:r>
                <a:rPr lang="en-US" dirty="0" err="1">
                  <a:solidFill>
                    <a:srgbClr val="00B050"/>
                  </a:solidFill>
                  <a:latin typeface="Times New Roman" panose="02020603050405020304" pitchFamily="18" charset="0"/>
                  <a:cs typeface="Times New Roman" panose="02020603050405020304" pitchFamily="18" charset="0"/>
                </a:rPr>
                <a:t>ChuNhat</a:t>
              </a:r>
              <a:endParaRPr lang="en-US" dirty="0">
                <a:solidFill>
                  <a:srgbClr val="00B050"/>
                </a:solidFill>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double </a:t>
              </a:r>
              <a:r>
                <a:rPr lang="en-US" dirty="0" err="1">
                  <a:latin typeface="Times New Roman" panose="02020603050405020304" pitchFamily="18" charset="0"/>
                  <a:cs typeface="Times New Roman" panose="02020603050405020304" pitchFamily="18" charset="0"/>
                </a:rPr>
                <a:t>dai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rong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public </a:t>
              </a:r>
              <a:r>
                <a:rPr lang="en-US" dirty="0" err="1">
                  <a:solidFill>
                    <a:srgbClr val="00B050"/>
                  </a:solidFill>
                  <a:latin typeface="Times New Roman" panose="02020603050405020304" pitchFamily="18" charset="0"/>
                  <a:cs typeface="Times New Roman" panose="02020603050405020304" pitchFamily="18" charset="0"/>
                </a:rPr>
                <a:t>ChuNhat</a:t>
              </a:r>
              <a:r>
                <a:rPr lang="en-US" dirty="0">
                  <a:latin typeface="Times New Roman" panose="02020603050405020304" pitchFamily="18" charset="0"/>
                  <a:cs typeface="Times New Roman" panose="02020603050405020304" pitchFamily="18" charset="0"/>
                </a:rPr>
                <a:t> (double </a:t>
              </a:r>
              <a:r>
                <a:rPr lang="en-US" dirty="0" err="1">
                  <a:latin typeface="Times New Roman" panose="02020603050405020304" pitchFamily="18" charset="0"/>
                  <a:cs typeface="Times New Roman" panose="02020603050405020304" pitchFamily="18" charset="0"/>
                </a:rPr>
                <a:t>dai</a:t>
              </a:r>
              <a:r>
                <a:rPr lang="en-US" dirty="0">
                  <a:latin typeface="Times New Roman" panose="02020603050405020304" pitchFamily="18" charset="0"/>
                  <a:cs typeface="Times New Roman" panose="02020603050405020304" pitchFamily="18" charset="0"/>
                </a:rPr>
                <a:t> , double </a:t>
              </a:r>
              <a:r>
                <a:rPr lang="en-US" dirty="0" err="1">
                  <a:latin typeface="Times New Roman" panose="02020603050405020304" pitchFamily="18" charset="0"/>
                  <a:cs typeface="Times New Roman" panose="02020603050405020304" pitchFamily="18" charset="0"/>
                </a:rPr>
                <a:t>rong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dai</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dai</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rong</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rong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p:txBody>
        </p:sp>
        <p:sp>
          <p:nvSpPr>
            <p:cNvPr id="8" name="Isosceles Triangle 7">
              <a:extLst>
                <a:ext uri="{FF2B5EF4-FFF2-40B4-BE49-F238E27FC236}">
                  <a16:creationId xmlns:a16="http://schemas.microsoft.com/office/drawing/2014/main" id="{A279F59D-E147-40C3-AB7D-43DAD62C7D16}"/>
                </a:ext>
              </a:extLst>
            </p:cNvPr>
            <p:cNvSpPr/>
            <p:nvPr/>
          </p:nvSpPr>
          <p:spPr>
            <a:xfrm>
              <a:off x="4586205" y="2430903"/>
              <a:ext cx="3027285" cy="72067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Lớp</a:t>
              </a:r>
              <a:endParaRPr lang="en-US" dirty="0">
                <a:latin typeface="Times New Roman" panose="02020603050405020304" pitchFamily="18" charset="0"/>
                <a:cs typeface="Times New Roman" panose="02020603050405020304" pitchFamily="18" charset="0"/>
              </a:endParaRPr>
            </a:p>
          </p:txBody>
        </p:sp>
      </p:grpSp>
      <p:grpSp>
        <p:nvGrpSpPr>
          <p:cNvPr id="9" name="Group 8">
            <a:extLst>
              <a:ext uri="{FF2B5EF4-FFF2-40B4-BE49-F238E27FC236}">
                <a16:creationId xmlns:a16="http://schemas.microsoft.com/office/drawing/2014/main" id="{5F82E900-DAF0-4573-A397-F5DCF6066812}"/>
              </a:ext>
            </a:extLst>
          </p:cNvPr>
          <p:cNvGrpSpPr/>
          <p:nvPr/>
        </p:nvGrpSpPr>
        <p:grpSpPr>
          <a:xfrm>
            <a:off x="2028558" y="4612033"/>
            <a:ext cx="6516210" cy="1607680"/>
            <a:chOff x="1097280" y="2430903"/>
            <a:chExt cx="6516210" cy="1607680"/>
          </a:xfrm>
        </p:grpSpPr>
        <p:sp>
          <p:nvSpPr>
            <p:cNvPr id="10" name="Flowchart: Process 9">
              <a:extLst>
                <a:ext uri="{FF2B5EF4-FFF2-40B4-BE49-F238E27FC236}">
                  <a16:creationId xmlns:a16="http://schemas.microsoft.com/office/drawing/2014/main" id="{82243EB5-291D-46BB-AFCC-40B7A43058F2}"/>
                </a:ext>
              </a:extLst>
            </p:cNvPr>
            <p:cNvSpPr/>
            <p:nvPr/>
          </p:nvSpPr>
          <p:spPr>
            <a:xfrm>
              <a:off x="1097280" y="3151573"/>
              <a:ext cx="6516210" cy="887010"/>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err="1">
                  <a:solidFill>
                    <a:srgbClr val="FF0000"/>
                  </a:solidFill>
                </a:rPr>
                <a:t>ChuNhat</a:t>
              </a:r>
              <a:r>
                <a:rPr lang="en-US" dirty="0"/>
                <a:t> cn1 = </a:t>
              </a:r>
              <a:r>
                <a:rPr lang="en-US" dirty="0">
                  <a:solidFill>
                    <a:srgbClr val="00B050"/>
                  </a:solidFill>
                </a:rPr>
                <a:t>new</a:t>
              </a:r>
              <a:r>
                <a:rPr lang="en-US" dirty="0"/>
                <a:t> </a:t>
              </a:r>
              <a:r>
                <a:rPr lang="en-US" dirty="0" err="1"/>
                <a:t>ChuNhat</a:t>
              </a:r>
              <a:r>
                <a:rPr lang="en-US" dirty="0"/>
                <a:t>(20, 15);</a:t>
              </a:r>
            </a:p>
            <a:p>
              <a:r>
                <a:rPr lang="en-US" dirty="0" err="1">
                  <a:solidFill>
                    <a:srgbClr val="FF0000"/>
                  </a:solidFill>
                </a:rPr>
                <a:t>ChuNhat</a:t>
              </a:r>
              <a:r>
                <a:rPr lang="en-US" dirty="0"/>
                <a:t> cn2 = </a:t>
              </a:r>
              <a:r>
                <a:rPr lang="en-US" dirty="0">
                  <a:solidFill>
                    <a:srgbClr val="00B050"/>
                  </a:solidFill>
                </a:rPr>
                <a:t>new</a:t>
              </a:r>
              <a:r>
                <a:rPr lang="en-US" dirty="0"/>
                <a:t> </a:t>
              </a:r>
              <a:r>
                <a:rPr lang="en-US" dirty="0" err="1"/>
                <a:t>ChuNhat</a:t>
              </a:r>
              <a:r>
                <a:rPr lang="en-US" dirty="0"/>
                <a:t>(50, 25);</a:t>
              </a:r>
              <a:endParaRPr lang="en-US" dirty="0">
                <a:latin typeface="Times New Roman" panose="02020603050405020304" pitchFamily="18" charset="0"/>
                <a:cs typeface="Times New Roman" panose="02020603050405020304" pitchFamily="18" charset="0"/>
              </a:endParaRPr>
            </a:p>
          </p:txBody>
        </p:sp>
        <p:sp>
          <p:nvSpPr>
            <p:cNvPr id="11" name="Isosceles Triangle 10">
              <a:extLst>
                <a:ext uri="{FF2B5EF4-FFF2-40B4-BE49-F238E27FC236}">
                  <a16:creationId xmlns:a16="http://schemas.microsoft.com/office/drawing/2014/main" id="{3CF32351-C9D3-498F-9469-A0E6FD8F2D46}"/>
                </a:ext>
              </a:extLst>
            </p:cNvPr>
            <p:cNvSpPr/>
            <p:nvPr/>
          </p:nvSpPr>
          <p:spPr>
            <a:xfrm>
              <a:off x="4586205" y="2430903"/>
              <a:ext cx="3027285" cy="72067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t</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ợng</a:t>
              </a:r>
              <a:endParaRPr 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11888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2F40-3118-412D-B67A-F92FE41B6141}"/>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5F8D5BC5-B407-4120-AD51-57BF70CD24F5}"/>
              </a:ext>
            </a:extLst>
          </p:cNvPr>
          <p:cNvSpPr>
            <a:spLocks noGrp="1"/>
          </p:cNvSpPr>
          <p:nvPr>
            <p:ph idx="1"/>
          </p:nvPr>
        </p:nvSpPr>
        <p:spPr/>
        <p:txBody>
          <a:bodyPr/>
          <a:lstStyle/>
          <a:p>
            <a:r>
              <a:rPr lang="en-US"/>
              <a:t>Yêu cầu 1: định nghĩa lớp có tên NhanVien</a:t>
            </a:r>
          </a:p>
          <a:p>
            <a:pPr lvl="1"/>
            <a:r>
              <a:rPr lang="en-US"/>
              <a:t>Thuộc tính: hoTen, luong</a:t>
            </a:r>
          </a:p>
          <a:p>
            <a:pPr lvl="1"/>
            <a:r>
              <a:rPr lang="en-US"/>
              <a:t>Phương thức:</a:t>
            </a:r>
          </a:p>
          <a:p>
            <a:pPr lvl="2"/>
            <a:r>
              <a:rPr lang="en-US" b="1">
                <a:solidFill>
                  <a:srgbClr val="0000FF"/>
                </a:solidFill>
              </a:rPr>
              <a:t>Nhap(hoTen, luong)</a:t>
            </a:r>
            <a:r>
              <a:rPr lang="en-US"/>
              <a:t>: phương thức cho phép khởi tạo giá trị cho 2 thuộc tính của lớp.</a:t>
            </a:r>
          </a:p>
          <a:p>
            <a:pPr lvl="2"/>
            <a:r>
              <a:rPr lang="en-US" b="1">
                <a:solidFill>
                  <a:srgbClr val="0000FF"/>
                </a:solidFill>
              </a:rPr>
              <a:t>In()</a:t>
            </a:r>
            <a:r>
              <a:rPr lang="en-US"/>
              <a:t>: phương thức in ra màn hình thông tin của một đối tượng nhân viên</a:t>
            </a:r>
            <a:endParaRPr lang="en-GB"/>
          </a:p>
        </p:txBody>
      </p:sp>
      <p:sp>
        <p:nvSpPr>
          <p:cNvPr id="4" name="Date Placeholder 3">
            <a:extLst>
              <a:ext uri="{FF2B5EF4-FFF2-40B4-BE49-F238E27FC236}">
                <a16:creationId xmlns:a16="http://schemas.microsoft.com/office/drawing/2014/main" id="{2FAB590A-489A-4988-9C42-F0A28EA598FB}"/>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493318B-9C6D-4C5D-AB63-99F385706044}"/>
              </a:ext>
            </a:extLst>
          </p:cNvPr>
          <p:cNvSpPr>
            <a:spLocks noGrp="1"/>
          </p:cNvSpPr>
          <p:nvPr>
            <p:ph type="sldNum" sz="quarter" idx="11"/>
          </p:nvPr>
        </p:nvSpPr>
        <p:spPr/>
        <p:txBody>
          <a:bodyPr/>
          <a:lstStyle/>
          <a:p>
            <a:pPr>
              <a:defRPr/>
            </a:pPr>
            <a:fld id="{5F4B234B-ADCF-47EA-94FA-1884F3D26864}" type="slidenum">
              <a:rPr lang="en-US" altLang="en-US" smtClean="0"/>
              <a:pPr>
                <a:defRPr/>
              </a:pPr>
              <a:t>27</a:t>
            </a:fld>
            <a:endParaRPr lang="en-US" altLang="en-US"/>
          </a:p>
        </p:txBody>
      </p:sp>
    </p:spTree>
    <p:extLst>
      <p:ext uri="{BB962C8B-B14F-4D97-AF65-F5344CB8AC3E}">
        <p14:creationId xmlns:p14="http://schemas.microsoft.com/office/powerpoint/2010/main" val="1592502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2F40-3118-412D-B67A-F92FE41B6141}"/>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4" name="Date Placeholder 3">
            <a:extLst>
              <a:ext uri="{FF2B5EF4-FFF2-40B4-BE49-F238E27FC236}">
                <a16:creationId xmlns:a16="http://schemas.microsoft.com/office/drawing/2014/main" id="{2FAB590A-489A-4988-9C42-F0A28EA598FB}"/>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493318B-9C6D-4C5D-AB63-99F385706044}"/>
              </a:ext>
            </a:extLst>
          </p:cNvPr>
          <p:cNvSpPr>
            <a:spLocks noGrp="1"/>
          </p:cNvSpPr>
          <p:nvPr>
            <p:ph type="sldNum" sz="quarter" idx="11"/>
          </p:nvPr>
        </p:nvSpPr>
        <p:spPr/>
        <p:txBody>
          <a:bodyPr/>
          <a:lstStyle/>
          <a:p>
            <a:pPr>
              <a:defRPr/>
            </a:pPr>
            <a:fld id="{5F4B234B-ADCF-47EA-94FA-1884F3D26864}" type="slidenum">
              <a:rPr lang="en-US" altLang="en-US" smtClean="0"/>
              <a:pPr>
                <a:defRPr/>
              </a:pPr>
              <a:t>28</a:t>
            </a:fld>
            <a:endParaRPr lang="en-US" altLang="en-US"/>
          </a:p>
        </p:txBody>
      </p:sp>
      <p:sp>
        <p:nvSpPr>
          <p:cNvPr id="6" name="Content Placeholder 5">
            <a:extLst>
              <a:ext uri="{FF2B5EF4-FFF2-40B4-BE49-F238E27FC236}">
                <a16:creationId xmlns:a16="http://schemas.microsoft.com/office/drawing/2014/main" id="{AF1AA372-62DD-4DAD-A061-A51F268DAC9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5FC9832A-5FB3-4179-A735-80CD4125C490}"/>
              </a:ext>
            </a:extLst>
          </p:cNvPr>
          <p:cNvPicPr>
            <a:picLocks noChangeAspect="1"/>
          </p:cNvPicPr>
          <p:nvPr/>
        </p:nvPicPr>
        <p:blipFill>
          <a:blip r:embed="rId3"/>
          <a:stretch>
            <a:fillRect/>
          </a:stretch>
        </p:blipFill>
        <p:spPr>
          <a:xfrm>
            <a:off x="600720" y="1087531"/>
            <a:ext cx="7933680" cy="5335831"/>
          </a:xfrm>
          <a:prstGeom prst="rect">
            <a:avLst/>
          </a:prstGeom>
        </p:spPr>
      </p:pic>
      <p:pic>
        <p:nvPicPr>
          <p:cNvPr id="11" name="Picture 10">
            <a:extLst>
              <a:ext uri="{FF2B5EF4-FFF2-40B4-BE49-F238E27FC236}">
                <a16:creationId xmlns:a16="http://schemas.microsoft.com/office/drawing/2014/main" id="{BB481084-DC24-46D0-82AD-96F00DDF79C6}"/>
              </a:ext>
            </a:extLst>
          </p:cNvPr>
          <p:cNvPicPr>
            <a:picLocks noChangeAspect="1"/>
          </p:cNvPicPr>
          <p:nvPr/>
        </p:nvPicPr>
        <p:blipFill>
          <a:blip r:embed="rId4"/>
          <a:stretch>
            <a:fillRect/>
          </a:stretch>
        </p:blipFill>
        <p:spPr>
          <a:xfrm>
            <a:off x="3930451" y="5630863"/>
            <a:ext cx="4552950" cy="1171575"/>
          </a:xfrm>
          <a:prstGeom prst="rect">
            <a:avLst/>
          </a:prstGeom>
        </p:spPr>
      </p:pic>
    </p:spTree>
    <p:extLst>
      <p:ext uri="{BB962C8B-B14F-4D97-AF65-F5344CB8AC3E}">
        <p14:creationId xmlns:p14="http://schemas.microsoft.com/office/powerpoint/2010/main" val="261942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7DBD-511C-44D5-B074-D701ED7CE905}"/>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F1C61D41-3553-405F-84C9-98D541CAAAF3}"/>
              </a:ext>
            </a:extLst>
          </p:cNvPr>
          <p:cNvSpPr>
            <a:spLocks noGrp="1"/>
          </p:cNvSpPr>
          <p:nvPr>
            <p:ph idx="1"/>
          </p:nvPr>
        </p:nvSpPr>
        <p:spPr/>
        <p:txBody>
          <a:bodyPr/>
          <a:lstStyle/>
          <a:p>
            <a:r>
              <a:rPr lang="en-US"/>
              <a:t>Hàm hủy (destructor)</a:t>
            </a:r>
            <a:endParaRPr lang="en-GB"/>
          </a:p>
        </p:txBody>
      </p:sp>
      <p:sp>
        <p:nvSpPr>
          <p:cNvPr id="4" name="Date Placeholder 3">
            <a:extLst>
              <a:ext uri="{FF2B5EF4-FFF2-40B4-BE49-F238E27FC236}">
                <a16:creationId xmlns:a16="http://schemas.microsoft.com/office/drawing/2014/main" id="{E6E68916-4030-4E43-AFA9-6DEC9BF34FBF}"/>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879C6246-3A05-480C-80E8-E87142AFA705}"/>
              </a:ext>
            </a:extLst>
          </p:cNvPr>
          <p:cNvSpPr>
            <a:spLocks noGrp="1"/>
          </p:cNvSpPr>
          <p:nvPr>
            <p:ph type="sldNum" sz="quarter" idx="11"/>
          </p:nvPr>
        </p:nvSpPr>
        <p:spPr/>
        <p:txBody>
          <a:bodyPr/>
          <a:lstStyle/>
          <a:p>
            <a:pPr>
              <a:defRPr/>
            </a:pPr>
            <a:fld id="{5F4B234B-ADCF-47EA-94FA-1884F3D26864}" type="slidenum">
              <a:rPr lang="en-US" altLang="en-US" smtClean="0"/>
              <a:pPr>
                <a:defRPr/>
              </a:pPr>
              <a:t>29</a:t>
            </a:fld>
            <a:endParaRPr lang="en-US" altLang="en-US"/>
          </a:p>
        </p:txBody>
      </p:sp>
      <p:sp>
        <p:nvSpPr>
          <p:cNvPr id="6" name="Content Placeholder 2">
            <a:extLst>
              <a:ext uri="{FF2B5EF4-FFF2-40B4-BE49-F238E27FC236}">
                <a16:creationId xmlns:a16="http://schemas.microsoft.com/office/drawing/2014/main" id="{BE917193-A5F9-4611-93EC-A1F67426064D}"/>
              </a:ext>
            </a:extLst>
          </p:cNvPr>
          <p:cNvSpPr txBox="1">
            <a:spLocks/>
          </p:cNvSpPr>
          <p:nvPr/>
        </p:nvSpPr>
        <p:spPr bwMode="auto">
          <a:xfrm>
            <a:off x="719572" y="1592796"/>
            <a:ext cx="7920880"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buFont typeface="Courier New" panose="02070309020205020404" pitchFamily="49" charset="0"/>
              <a:buChar char="o"/>
            </a:pPr>
            <a:r>
              <a:rPr lang="en-US" sz="2400" kern="0"/>
              <a:t> Java cung cấp hàm hủy mặc định.</a:t>
            </a:r>
          </a:p>
          <a:p>
            <a:pPr>
              <a:buFont typeface="Courier New" panose="02070309020205020404" pitchFamily="49" charset="0"/>
              <a:buChar char="o"/>
            </a:pPr>
            <a:r>
              <a:rPr lang="en-US" sz="2400" kern="0"/>
              <a:t> </a:t>
            </a:r>
            <a:r>
              <a:rPr lang="vi-VN" sz="2400" kern="0"/>
              <a:t>Là một phương thức đặc biệt sẽ tự động được gọi bởi bộ thu hồi rác (garbage collector) khi ra khỏi phạm vi của đối tượng</a:t>
            </a:r>
            <a:r>
              <a:rPr lang="en-US" sz="2400" kern="0"/>
              <a:t>.</a:t>
            </a:r>
            <a:endParaRPr lang="vi-VN" sz="2400" kern="0"/>
          </a:p>
          <a:p>
            <a:pPr>
              <a:buFont typeface="Courier New" panose="02070309020205020404" pitchFamily="49" charset="0"/>
              <a:buChar char="o"/>
            </a:pPr>
            <a:r>
              <a:rPr lang="en-US" sz="2400" kern="0"/>
              <a:t> </a:t>
            </a:r>
            <a:r>
              <a:rPr lang="vi-VN" sz="2400" kern="0"/>
              <a:t>Trong Java, hàm hủy được gọi là </a:t>
            </a:r>
            <a:r>
              <a:rPr lang="vi-VN" sz="2400" kern="0">
                <a:solidFill>
                  <a:srgbClr val="00B050"/>
                </a:solidFill>
              </a:rPr>
              <a:t>finalizer</a:t>
            </a:r>
            <a:r>
              <a:rPr lang="en-US" sz="2400" kern="0"/>
              <a:t> </a:t>
            </a:r>
            <a:r>
              <a:rPr lang="vi-VN" sz="2400" kern="0"/>
              <a:t>(hàm kết thúc)</a:t>
            </a:r>
          </a:p>
          <a:p>
            <a:pPr>
              <a:buFont typeface="Courier New" panose="02070309020205020404" pitchFamily="49" charset="0"/>
              <a:buChar char="o"/>
            </a:pPr>
            <a:r>
              <a:rPr lang="en-US" sz="2400" kern="0"/>
              <a:t> </a:t>
            </a:r>
            <a:r>
              <a:rPr lang="vi-VN" sz="2400" kern="0"/>
              <a:t>Cú pháp:</a:t>
            </a:r>
          </a:p>
          <a:p>
            <a:pPr lvl="1">
              <a:buFont typeface="Courier New" panose="02070309020205020404" pitchFamily="49" charset="0"/>
              <a:buChar char="o"/>
            </a:pPr>
            <a:r>
              <a:rPr lang="vi-VN" sz="2000" kern="0"/>
              <a:t>Không có đối số và kiểu dữ liệu trả về</a:t>
            </a:r>
            <a:r>
              <a:rPr lang="en-US" sz="2000" kern="0"/>
              <a:t> là </a:t>
            </a:r>
            <a:r>
              <a:rPr lang="vi-VN" sz="2000" kern="0"/>
              <a:t>void</a:t>
            </a:r>
            <a:r>
              <a:rPr lang="en-US" sz="2000" kern="0"/>
              <a:t>.</a:t>
            </a:r>
            <a:endParaRPr lang="vi-VN" sz="2000" kern="0"/>
          </a:p>
          <a:p>
            <a:pPr lvl="1">
              <a:buFont typeface="Courier New" panose="02070309020205020404" pitchFamily="49" charset="0"/>
              <a:buChar char="o"/>
            </a:pPr>
            <a:r>
              <a:rPr lang="vi-VN" sz="2000" kern="0"/>
              <a:t>Một lớp chỉ được phép có tối đa 1 hàm kết thúc</a:t>
            </a:r>
            <a:r>
              <a:rPr lang="en-US" sz="2000" kern="0"/>
              <a:t> và đ</a:t>
            </a:r>
            <a:r>
              <a:rPr lang="vi-VN" sz="2000" kern="0"/>
              <a:t>ư</a:t>
            </a:r>
            <a:r>
              <a:rPr lang="en-US" sz="2000" kern="0"/>
              <a:t>ợc thiết kế theo kiểu hàm chồng.</a:t>
            </a:r>
            <a:endParaRPr lang="vi-VN" sz="2000" kern="0"/>
          </a:p>
          <a:p>
            <a:pPr lvl="1">
              <a:buFont typeface="Courier New" panose="02070309020205020404" pitchFamily="49" charset="0"/>
              <a:buChar char="o"/>
            </a:pPr>
            <a:r>
              <a:rPr lang="vi-VN" sz="2000" kern="0"/>
              <a:t>Tên của hàm: </a:t>
            </a:r>
            <a:r>
              <a:rPr lang="vi-VN" sz="2000" kern="0">
                <a:solidFill>
                  <a:srgbClr val="00B050"/>
                </a:solidFill>
              </a:rPr>
              <a:t>finalize</a:t>
            </a:r>
            <a:r>
              <a:rPr lang="en-US" sz="2000" kern="0"/>
              <a:t>.</a:t>
            </a:r>
          </a:p>
          <a:p>
            <a:pPr lvl="1">
              <a:buFont typeface="Courier New" panose="02070309020205020404" pitchFamily="49" charset="0"/>
              <a:buChar char="o"/>
            </a:pPr>
            <a:r>
              <a:rPr lang="en-US" sz="2000" kern="0"/>
              <a:t> Phạm vi truy xuất: </a:t>
            </a:r>
            <a:r>
              <a:rPr lang="en-US" sz="2000" kern="0">
                <a:solidFill>
                  <a:srgbClr val="00B050"/>
                </a:solidFill>
              </a:rPr>
              <a:t>protected</a:t>
            </a:r>
            <a:r>
              <a:rPr lang="en-US" sz="2000" kern="0"/>
              <a:t>.</a:t>
            </a:r>
          </a:p>
          <a:p>
            <a:pPr lvl="1">
              <a:buFont typeface="Courier New" panose="02070309020205020404" pitchFamily="49" charset="0"/>
              <a:buChar char="o"/>
            </a:pPr>
            <a:r>
              <a:rPr lang="en-US" sz="2000" kern="0"/>
              <a:t> Phải đ</a:t>
            </a:r>
            <a:r>
              <a:rPr lang="vi-VN" sz="2000" kern="0"/>
              <a:t>ư</a:t>
            </a:r>
            <a:r>
              <a:rPr lang="en-US" sz="2000" kern="0"/>
              <a:t>ợc khai báo nạp chồng: </a:t>
            </a:r>
            <a:r>
              <a:rPr lang="en-US" sz="2000" kern="0">
                <a:solidFill>
                  <a:srgbClr val="00B050"/>
                </a:solidFill>
              </a:rPr>
              <a:t>@Override</a:t>
            </a:r>
            <a:r>
              <a:rPr lang="en-US" sz="2000" kern="0"/>
              <a:t>.</a:t>
            </a:r>
            <a:endParaRPr lang="vi-VN" sz="2000" kern="0" dirty="0"/>
          </a:p>
        </p:txBody>
      </p:sp>
    </p:spTree>
    <p:extLst>
      <p:ext uri="{BB962C8B-B14F-4D97-AF65-F5344CB8AC3E}">
        <p14:creationId xmlns:p14="http://schemas.microsoft.com/office/powerpoint/2010/main" val="399412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3C10-4079-4B8D-A87E-E65CF3E5E9A8}"/>
              </a:ext>
            </a:extLst>
          </p:cNvPr>
          <p:cNvSpPr>
            <a:spLocks noGrp="1"/>
          </p:cNvSpPr>
          <p:nvPr>
            <p:ph type="title"/>
          </p:nvPr>
        </p:nvSpPr>
        <p:spPr/>
        <p:txBody>
          <a:bodyPr/>
          <a:lstStyle/>
          <a:p>
            <a:r>
              <a:rPr lang="en-US"/>
              <a:t>NỘI DUNG CHƯƠNG 2 –phần 2</a:t>
            </a:r>
            <a:endParaRPr lang="en-GB"/>
          </a:p>
        </p:txBody>
      </p:sp>
      <p:sp>
        <p:nvSpPr>
          <p:cNvPr id="3" name="Content Placeholder 2">
            <a:extLst>
              <a:ext uri="{FF2B5EF4-FFF2-40B4-BE49-F238E27FC236}">
                <a16:creationId xmlns:a16="http://schemas.microsoft.com/office/drawing/2014/main" id="{D65A5A64-8152-48E3-9470-8133732742EF}"/>
              </a:ext>
            </a:extLst>
          </p:cNvPr>
          <p:cNvSpPr>
            <a:spLocks noGrp="1"/>
          </p:cNvSpPr>
          <p:nvPr>
            <p:ph idx="1"/>
          </p:nvPr>
        </p:nvSpPr>
        <p:spPr>
          <a:xfrm>
            <a:off x="609600" y="1091971"/>
            <a:ext cx="8354888" cy="5248275"/>
          </a:xfrm>
        </p:spPr>
        <p:txBody>
          <a:bodyPr/>
          <a:lstStyle/>
          <a:p>
            <a:r>
              <a:rPr lang="en-US"/>
              <a:t>Các khái niệm về kế thừa, lợi ích của kế thừa</a:t>
            </a:r>
            <a:r>
              <a:rPr lang="en-US" baseline="30000">
                <a:solidFill>
                  <a:schemeClr val="bg1">
                    <a:lumMod val="75000"/>
                  </a:schemeClr>
                </a:solidFill>
              </a:rPr>
              <a:t> [8]</a:t>
            </a:r>
            <a:endParaRPr lang="en-US"/>
          </a:p>
          <a:p>
            <a:r>
              <a:rPr lang="en-US"/>
              <a:t>Kỹ thuật viết kế thừa từ class </a:t>
            </a:r>
            <a:r>
              <a:rPr lang="en-US" baseline="30000">
                <a:solidFill>
                  <a:schemeClr val="bg1">
                    <a:lumMod val="75000"/>
                  </a:schemeClr>
                </a:solidFill>
              </a:rPr>
              <a:t>[9]</a:t>
            </a:r>
            <a:endParaRPr lang="en-US"/>
          </a:p>
          <a:p>
            <a:r>
              <a:rPr lang="en-US"/>
              <a:t>Kỹ thuật viết kế thừa từ Interface </a:t>
            </a:r>
            <a:r>
              <a:rPr lang="en-US" baseline="30000">
                <a:solidFill>
                  <a:schemeClr val="bg1">
                    <a:lumMod val="75000"/>
                  </a:schemeClr>
                </a:solidFill>
              </a:rPr>
              <a:t>[10]</a:t>
            </a:r>
            <a:endParaRPr lang="en-US"/>
          </a:p>
          <a:p>
            <a:r>
              <a:rPr lang="en-US"/>
              <a:t>Overriding Method </a:t>
            </a:r>
            <a:r>
              <a:rPr lang="en-US" baseline="30000">
                <a:solidFill>
                  <a:schemeClr val="bg1">
                    <a:lumMod val="75000"/>
                  </a:schemeClr>
                </a:solidFill>
              </a:rPr>
              <a:t>[11]</a:t>
            </a:r>
            <a:endParaRPr lang="en-US"/>
          </a:p>
          <a:p>
            <a:r>
              <a:rPr lang="en-US"/>
              <a:t>Tính đa hình </a:t>
            </a:r>
            <a:r>
              <a:rPr lang="en-US" baseline="30000">
                <a:solidFill>
                  <a:schemeClr val="bg1">
                    <a:lumMod val="75000"/>
                  </a:schemeClr>
                </a:solidFill>
              </a:rPr>
              <a:t>[12]</a:t>
            </a:r>
            <a:endParaRPr lang="en-US"/>
          </a:p>
          <a:p>
            <a:r>
              <a:rPr lang="en-US"/>
              <a:t>Bài tập rèn luyện hướng đối tượng </a:t>
            </a:r>
            <a:r>
              <a:rPr lang="en-US" baseline="30000">
                <a:solidFill>
                  <a:schemeClr val="bg1">
                    <a:lumMod val="75000"/>
                  </a:schemeClr>
                </a:solidFill>
              </a:rPr>
              <a:t>[15]</a:t>
            </a:r>
            <a:endParaRPr lang="en-US"/>
          </a:p>
          <a:p>
            <a:endParaRPr lang="en-US"/>
          </a:p>
        </p:txBody>
      </p:sp>
      <p:sp>
        <p:nvSpPr>
          <p:cNvPr id="4" name="Date Placeholder 3">
            <a:extLst>
              <a:ext uri="{FF2B5EF4-FFF2-40B4-BE49-F238E27FC236}">
                <a16:creationId xmlns:a16="http://schemas.microsoft.com/office/drawing/2014/main" id="{69EADD60-D7A1-4748-ADF8-F9F10D45B22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D77549BD-02F9-4CA8-8A0D-19395855A7CE}"/>
              </a:ext>
            </a:extLst>
          </p:cNvPr>
          <p:cNvSpPr>
            <a:spLocks noGrp="1"/>
          </p:cNvSpPr>
          <p:nvPr>
            <p:ph type="sldNum" sz="quarter" idx="11"/>
          </p:nvPr>
        </p:nvSpPr>
        <p:spPr/>
        <p:txBody>
          <a:bodyPr/>
          <a:lstStyle/>
          <a:p>
            <a:pPr>
              <a:defRPr/>
            </a:pPr>
            <a:fld id="{5F4B234B-ADCF-47EA-94FA-1884F3D26864}" type="slidenum">
              <a:rPr lang="en-US" altLang="en-US" smtClean="0"/>
              <a:pPr>
                <a:defRPr/>
              </a:pPr>
              <a:t>3</a:t>
            </a:fld>
            <a:endParaRPr lang="en-US" altLang="en-US"/>
          </a:p>
        </p:txBody>
      </p:sp>
    </p:spTree>
    <p:extLst>
      <p:ext uri="{BB962C8B-B14F-4D97-AF65-F5344CB8AC3E}">
        <p14:creationId xmlns:p14="http://schemas.microsoft.com/office/powerpoint/2010/main" val="1389201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7DBD-511C-44D5-B074-D701ED7CE905}"/>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F1C61D41-3553-405F-84C9-98D541CAAAF3}"/>
              </a:ext>
            </a:extLst>
          </p:cNvPr>
          <p:cNvSpPr>
            <a:spLocks noGrp="1"/>
          </p:cNvSpPr>
          <p:nvPr>
            <p:ph idx="1"/>
          </p:nvPr>
        </p:nvSpPr>
        <p:spPr/>
        <p:txBody>
          <a:bodyPr/>
          <a:lstStyle/>
          <a:p>
            <a:r>
              <a:rPr lang="en-US"/>
              <a:t>Hàm hủy (destructor)</a:t>
            </a:r>
            <a:endParaRPr lang="en-GB"/>
          </a:p>
        </p:txBody>
      </p:sp>
      <p:sp>
        <p:nvSpPr>
          <p:cNvPr id="4" name="Date Placeholder 3">
            <a:extLst>
              <a:ext uri="{FF2B5EF4-FFF2-40B4-BE49-F238E27FC236}">
                <a16:creationId xmlns:a16="http://schemas.microsoft.com/office/drawing/2014/main" id="{E6E68916-4030-4E43-AFA9-6DEC9BF34FBF}"/>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879C6246-3A05-480C-80E8-E87142AFA705}"/>
              </a:ext>
            </a:extLst>
          </p:cNvPr>
          <p:cNvSpPr>
            <a:spLocks noGrp="1"/>
          </p:cNvSpPr>
          <p:nvPr>
            <p:ph type="sldNum" sz="quarter" idx="11"/>
          </p:nvPr>
        </p:nvSpPr>
        <p:spPr/>
        <p:txBody>
          <a:bodyPr/>
          <a:lstStyle/>
          <a:p>
            <a:pPr>
              <a:defRPr/>
            </a:pPr>
            <a:fld id="{5F4B234B-ADCF-47EA-94FA-1884F3D26864}" type="slidenum">
              <a:rPr lang="en-US" altLang="en-US" smtClean="0"/>
              <a:pPr>
                <a:defRPr/>
              </a:pPr>
              <a:t>30</a:t>
            </a:fld>
            <a:endParaRPr lang="en-US" altLang="en-US"/>
          </a:p>
        </p:txBody>
      </p:sp>
      <p:sp>
        <p:nvSpPr>
          <p:cNvPr id="6" name="Content Placeholder 2">
            <a:extLst>
              <a:ext uri="{FF2B5EF4-FFF2-40B4-BE49-F238E27FC236}">
                <a16:creationId xmlns:a16="http://schemas.microsoft.com/office/drawing/2014/main" id="{CBE90780-7F60-4BD1-84E8-C9964EF34801}"/>
              </a:ext>
            </a:extLst>
          </p:cNvPr>
          <p:cNvSpPr txBox="1">
            <a:spLocks/>
          </p:cNvSpPr>
          <p:nvPr/>
        </p:nvSpPr>
        <p:spPr bwMode="auto">
          <a:xfrm>
            <a:off x="781832" y="1689170"/>
            <a:ext cx="7961893"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buFont typeface="Courier New" panose="02070309020205020404" pitchFamily="49" charset="0"/>
              <a:buChar char="o"/>
            </a:pPr>
            <a:r>
              <a:rPr lang="en-US" sz="2000" kern="0"/>
              <a:t> Bổ sung tái định nghĩa hàm hủy</a:t>
            </a:r>
          </a:p>
          <a:p>
            <a:pPr>
              <a:buFont typeface="Courier New" panose="02070309020205020404" pitchFamily="49" charset="0"/>
              <a:buChar char="o"/>
            </a:pPr>
            <a:endParaRPr lang="en-US" kern="0"/>
          </a:p>
          <a:p>
            <a:pPr>
              <a:buFont typeface="Courier New" panose="02070309020205020404" pitchFamily="49" charset="0"/>
              <a:buChar char="o"/>
            </a:pPr>
            <a:endParaRPr lang="en-US" sz="2000" kern="0"/>
          </a:p>
          <a:p>
            <a:pPr>
              <a:buFont typeface="Courier New" panose="02070309020205020404" pitchFamily="49" charset="0"/>
              <a:buChar char="o"/>
            </a:pPr>
            <a:r>
              <a:rPr lang="en-US" kern="0"/>
              <a:t> Gán biến đối t</a:t>
            </a:r>
            <a:r>
              <a:rPr lang="vi-VN" kern="0"/>
              <a:t>ư</a:t>
            </a:r>
            <a:r>
              <a:rPr lang="en-US" kern="0"/>
              <a:t>ợng bằng </a:t>
            </a:r>
            <a:r>
              <a:rPr lang="en-US" kern="0">
                <a:solidFill>
                  <a:srgbClr val="00B050"/>
                </a:solidFill>
              </a:rPr>
              <a:t>null</a:t>
            </a:r>
            <a:r>
              <a:rPr lang="en-US" kern="0"/>
              <a:t>, gọi hàm thu hồi vùng nhớ</a:t>
            </a:r>
          </a:p>
          <a:p>
            <a:pPr>
              <a:buFont typeface="Courier New" panose="02070309020205020404" pitchFamily="49" charset="0"/>
              <a:buChar char="o"/>
            </a:pPr>
            <a:endParaRPr lang="en-US" kern="0"/>
          </a:p>
          <a:p>
            <a:pPr>
              <a:buFont typeface="Courier New" panose="02070309020205020404" pitchFamily="49" charset="0"/>
              <a:buChar char="o"/>
            </a:pPr>
            <a:endParaRPr lang="en-US" kern="0"/>
          </a:p>
          <a:p>
            <a:pPr>
              <a:buFont typeface="Courier New" panose="02070309020205020404" pitchFamily="49" charset="0"/>
              <a:buChar char="o"/>
            </a:pPr>
            <a:r>
              <a:rPr lang="en-US" kern="0"/>
              <a:t>Kết quả thực hiện</a:t>
            </a:r>
          </a:p>
          <a:p>
            <a:pPr>
              <a:buFont typeface="Courier New" panose="02070309020205020404" pitchFamily="49" charset="0"/>
              <a:buChar char="o"/>
            </a:pPr>
            <a:endParaRPr lang="en-US" kern="0"/>
          </a:p>
          <a:p>
            <a:pPr>
              <a:buFont typeface="Courier New" panose="02070309020205020404" pitchFamily="49" charset="0"/>
              <a:buChar char="o"/>
            </a:pPr>
            <a:endParaRPr lang="vi-VN" sz="2000" kern="0" dirty="0"/>
          </a:p>
        </p:txBody>
      </p:sp>
      <p:pic>
        <p:nvPicPr>
          <p:cNvPr id="7" name="Picture 6">
            <a:extLst>
              <a:ext uri="{FF2B5EF4-FFF2-40B4-BE49-F238E27FC236}">
                <a16:creationId xmlns:a16="http://schemas.microsoft.com/office/drawing/2014/main" id="{A808F8AE-5E49-4406-A33D-A9F3697ABEBD}"/>
              </a:ext>
            </a:extLst>
          </p:cNvPr>
          <p:cNvPicPr>
            <a:picLocks noChangeAspect="1"/>
          </p:cNvPicPr>
          <p:nvPr/>
        </p:nvPicPr>
        <p:blipFill>
          <a:blip r:embed="rId2"/>
          <a:stretch>
            <a:fillRect/>
          </a:stretch>
        </p:blipFill>
        <p:spPr>
          <a:xfrm>
            <a:off x="1155565" y="2211182"/>
            <a:ext cx="3324995" cy="838200"/>
          </a:xfrm>
          <a:prstGeom prst="rect">
            <a:avLst/>
          </a:prstGeom>
        </p:spPr>
      </p:pic>
      <p:pic>
        <p:nvPicPr>
          <p:cNvPr id="8" name="Picture 7">
            <a:extLst>
              <a:ext uri="{FF2B5EF4-FFF2-40B4-BE49-F238E27FC236}">
                <a16:creationId xmlns:a16="http://schemas.microsoft.com/office/drawing/2014/main" id="{17FA365B-DA6B-4FE8-97BA-CC5A59C9332F}"/>
              </a:ext>
            </a:extLst>
          </p:cNvPr>
          <p:cNvPicPr>
            <a:picLocks noChangeAspect="1"/>
          </p:cNvPicPr>
          <p:nvPr/>
        </p:nvPicPr>
        <p:blipFill>
          <a:blip r:embed="rId3"/>
          <a:stretch>
            <a:fillRect/>
          </a:stretch>
        </p:blipFill>
        <p:spPr>
          <a:xfrm>
            <a:off x="4572000" y="5205551"/>
            <a:ext cx="3865413" cy="1120956"/>
          </a:xfrm>
          <a:prstGeom prst="rect">
            <a:avLst/>
          </a:prstGeom>
        </p:spPr>
      </p:pic>
      <p:pic>
        <p:nvPicPr>
          <p:cNvPr id="9" name="Picture 8">
            <a:extLst>
              <a:ext uri="{FF2B5EF4-FFF2-40B4-BE49-F238E27FC236}">
                <a16:creationId xmlns:a16="http://schemas.microsoft.com/office/drawing/2014/main" id="{72629670-534B-4378-BC52-3A339A3BDFF3}"/>
              </a:ext>
            </a:extLst>
          </p:cNvPr>
          <p:cNvPicPr>
            <a:picLocks noChangeAspect="1"/>
          </p:cNvPicPr>
          <p:nvPr/>
        </p:nvPicPr>
        <p:blipFill>
          <a:blip r:embed="rId4"/>
          <a:stretch>
            <a:fillRect/>
          </a:stretch>
        </p:blipFill>
        <p:spPr>
          <a:xfrm>
            <a:off x="1265101" y="4154397"/>
            <a:ext cx="3416435" cy="838200"/>
          </a:xfrm>
          <a:prstGeom prst="rect">
            <a:avLst/>
          </a:prstGeom>
        </p:spPr>
      </p:pic>
    </p:spTree>
    <p:extLst>
      <p:ext uri="{BB962C8B-B14F-4D97-AF65-F5344CB8AC3E}">
        <p14:creationId xmlns:p14="http://schemas.microsoft.com/office/powerpoint/2010/main" val="703405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91971"/>
            <a:ext cx="8362131" cy="5248275"/>
          </a:xfrm>
        </p:spPr>
        <p:txBody>
          <a:bodyPr/>
          <a:lstStyle/>
          <a:p>
            <a:r>
              <a:rPr lang="en-US"/>
              <a:t>Quy tắc đặt tên thuộc tính</a:t>
            </a:r>
          </a:p>
          <a:p>
            <a:pPr lvl="1"/>
            <a:r>
              <a:rPr lang="en-US">
                <a:solidFill>
                  <a:srgbClr val="0000FF"/>
                </a:solidFill>
              </a:rPr>
              <a:t>Ký tự đầu tiên </a:t>
            </a:r>
            <a:r>
              <a:rPr lang="en-US"/>
              <a:t>viết </a:t>
            </a:r>
            <a:r>
              <a:rPr lang="en-US">
                <a:solidFill>
                  <a:srgbClr val="0000FF"/>
                </a:solidFill>
              </a:rPr>
              <a:t>thường</a:t>
            </a:r>
            <a:r>
              <a:rPr lang="en-US"/>
              <a:t>, ký tự đầu tiên của </a:t>
            </a:r>
            <a:r>
              <a:rPr lang="en-US">
                <a:solidFill>
                  <a:srgbClr val="0000FF"/>
                </a:solidFill>
              </a:rPr>
              <a:t>từ tiếp theo </a:t>
            </a:r>
            <a:r>
              <a:rPr lang="en-US"/>
              <a:t>viết </a:t>
            </a:r>
            <a:r>
              <a:rPr lang="en-US">
                <a:solidFill>
                  <a:srgbClr val="0000FF"/>
                </a:solidFill>
              </a:rPr>
              <a:t>HOA</a:t>
            </a:r>
          </a:p>
          <a:p>
            <a:pPr lvl="1"/>
            <a:r>
              <a:rPr lang="en-US"/>
              <a:t>Để </a:t>
            </a:r>
            <a:r>
              <a:rPr lang="en-US">
                <a:solidFill>
                  <a:srgbClr val="C00000"/>
                </a:solidFill>
              </a:rPr>
              <a:t>private</a:t>
            </a:r>
            <a:r>
              <a:rPr lang="en-US"/>
              <a:t> nếu </a:t>
            </a:r>
            <a:r>
              <a:rPr lang="en-US">
                <a:solidFill>
                  <a:srgbClr val="C00000"/>
                </a:solidFill>
              </a:rPr>
              <a:t>không muốn cho kế thừa</a:t>
            </a:r>
          </a:p>
          <a:p>
            <a:pPr lvl="1"/>
            <a:r>
              <a:rPr lang="en-US"/>
              <a:t>Để </a:t>
            </a:r>
            <a:r>
              <a:rPr lang="en-US">
                <a:solidFill>
                  <a:srgbClr val="C00000"/>
                </a:solidFill>
              </a:rPr>
              <a:t>protected </a:t>
            </a:r>
            <a:r>
              <a:rPr lang="en-US"/>
              <a:t>nếu muốn </a:t>
            </a:r>
            <a:r>
              <a:rPr lang="en-US">
                <a:solidFill>
                  <a:srgbClr val="C00000"/>
                </a:solidFill>
              </a:rPr>
              <a:t>cho kế thừa</a:t>
            </a:r>
          </a:p>
          <a:p>
            <a:pPr lvl="1"/>
            <a:r>
              <a:rPr lang="en-US">
                <a:solidFill>
                  <a:srgbClr val="C00000"/>
                </a:solidFill>
              </a:rPr>
              <a:t>Tuyệt đối không</a:t>
            </a:r>
            <a:r>
              <a:rPr lang="en-US"/>
              <a:t> được để </a:t>
            </a:r>
            <a:r>
              <a:rPr lang="en-US">
                <a:solidFill>
                  <a:srgbClr val="C00000"/>
                </a:solidFill>
              </a:rPr>
              <a:t>public</a:t>
            </a: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31</a:t>
            </a:fld>
            <a:endParaRPr lang="en-US" altLang="en-US"/>
          </a:p>
        </p:txBody>
      </p:sp>
      <p:sp>
        <p:nvSpPr>
          <p:cNvPr id="6" name="TextBox 5">
            <a:extLst>
              <a:ext uri="{FF2B5EF4-FFF2-40B4-BE49-F238E27FC236}">
                <a16:creationId xmlns:a16="http://schemas.microsoft.com/office/drawing/2014/main" id="{456E6694-1914-4EAD-9CCE-FF55B80F1E78}"/>
              </a:ext>
            </a:extLst>
          </p:cNvPr>
          <p:cNvSpPr txBox="1"/>
          <p:nvPr/>
        </p:nvSpPr>
        <p:spPr>
          <a:xfrm>
            <a:off x="2655417" y="4257092"/>
            <a:ext cx="3833165"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hoTen;</a:t>
            </a:r>
          </a:p>
          <a:p>
            <a:r>
              <a:rPr lang="en-US" sz="2500"/>
              <a:t>	</a:t>
            </a:r>
            <a:r>
              <a:rPr lang="en-US" sz="2500">
                <a:solidFill>
                  <a:srgbClr val="8000FF"/>
                </a:solidFill>
              </a:rPr>
              <a:t>private</a:t>
            </a:r>
            <a:r>
              <a:rPr lang="en-US" sz="2500"/>
              <a:t> double diem;</a:t>
            </a:r>
          </a:p>
          <a:p>
            <a:r>
              <a:rPr lang="en-US" sz="2500"/>
              <a:t>}</a:t>
            </a:r>
            <a:endParaRPr lang="en-GB" sz="2500"/>
          </a:p>
        </p:txBody>
      </p:sp>
    </p:spTree>
    <p:extLst>
      <p:ext uri="{BB962C8B-B14F-4D97-AF65-F5344CB8AC3E}">
        <p14:creationId xmlns:p14="http://schemas.microsoft.com/office/powerpoint/2010/main" val="4250261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a:t>
            </a:r>
            <a:r>
              <a:rPr lang="en-US" baseline="30000">
                <a:solidFill>
                  <a:schemeClr val="bg1">
                    <a:lumMod val="75000"/>
                  </a:schemeClr>
                </a:solidFill>
              </a:rPr>
              <a:t> [2]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4" y="1052736"/>
            <a:ext cx="8362131" cy="5248275"/>
          </a:xfrm>
        </p:spPr>
        <p:txBody>
          <a:bodyPr/>
          <a:lstStyle/>
          <a:p>
            <a:r>
              <a:rPr lang="en-US"/>
              <a:t>Cách tạo getter/setter để truy suất giá trị các thuộc tính</a:t>
            </a: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32</a:t>
            </a:fld>
            <a:endParaRPr lang="en-US" altLang="en-US"/>
          </a:p>
        </p:txBody>
      </p:sp>
      <p:sp>
        <p:nvSpPr>
          <p:cNvPr id="6" name="TextBox 5">
            <a:extLst>
              <a:ext uri="{FF2B5EF4-FFF2-40B4-BE49-F238E27FC236}">
                <a16:creationId xmlns:a16="http://schemas.microsoft.com/office/drawing/2014/main" id="{43D47DC3-C00F-4B91-9855-643AEB7A0DAA}"/>
              </a:ext>
            </a:extLst>
          </p:cNvPr>
          <p:cNvSpPr txBox="1"/>
          <p:nvPr/>
        </p:nvSpPr>
        <p:spPr>
          <a:xfrm>
            <a:off x="971600" y="2084892"/>
            <a:ext cx="5897897" cy="393954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hoTen;</a:t>
            </a:r>
          </a:p>
          <a:p>
            <a:r>
              <a:rPr lang="en-US" sz="2500"/>
              <a:t>	</a:t>
            </a:r>
            <a:r>
              <a:rPr lang="en-US" sz="2500">
                <a:solidFill>
                  <a:srgbClr val="8000FF"/>
                </a:solidFill>
              </a:rPr>
              <a:t>private</a:t>
            </a:r>
            <a:r>
              <a:rPr lang="en-US" sz="2500"/>
              <a:t> double diem;</a:t>
            </a:r>
          </a:p>
          <a:p>
            <a:r>
              <a:rPr lang="en-US" sz="2500"/>
              <a:t>	</a:t>
            </a:r>
            <a:r>
              <a:rPr lang="en-US" sz="2500">
                <a:solidFill>
                  <a:srgbClr val="8000FF"/>
                </a:solidFill>
              </a:rPr>
              <a:t>public</a:t>
            </a:r>
            <a:r>
              <a:rPr lang="en-US" sz="2500"/>
              <a:t> void </a:t>
            </a:r>
            <a:r>
              <a:rPr lang="en-US" sz="2500">
                <a:solidFill>
                  <a:srgbClr val="C00000"/>
                </a:solidFill>
              </a:rPr>
              <a:t>set</a:t>
            </a:r>
            <a:r>
              <a:rPr lang="en-US" sz="2500"/>
              <a:t>HoTen(String hoTen){</a:t>
            </a:r>
          </a:p>
          <a:p>
            <a:r>
              <a:rPr lang="en-US" sz="2500"/>
              <a:t>		this.hoTen=hoTen;</a:t>
            </a:r>
          </a:p>
          <a:p>
            <a:r>
              <a:rPr lang="en-US" sz="2500"/>
              <a:t>	}</a:t>
            </a:r>
          </a:p>
          <a:p>
            <a:r>
              <a:rPr lang="en-US" sz="2500"/>
              <a:t>	</a:t>
            </a:r>
            <a:r>
              <a:rPr lang="en-US" sz="2500">
                <a:solidFill>
                  <a:srgbClr val="8000FF"/>
                </a:solidFill>
              </a:rPr>
              <a:t>public </a:t>
            </a:r>
            <a:r>
              <a:rPr lang="en-US" sz="2500"/>
              <a:t>String </a:t>
            </a:r>
            <a:r>
              <a:rPr lang="en-US" sz="2500">
                <a:solidFill>
                  <a:srgbClr val="C00000"/>
                </a:solidFill>
              </a:rPr>
              <a:t>get</a:t>
            </a:r>
            <a:r>
              <a:rPr lang="en-US" sz="2500"/>
              <a:t>HoTen(){</a:t>
            </a:r>
          </a:p>
          <a:p>
            <a:r>
              <a:rPr lang="en-US" sz="2500"/>
              <a:t>		return this.hoTen;</a:t>
            </a:r>
          </a:p>
          <a:p>
            <a:r>
              <a:rPr lang="en-US" sz="2500"/>
              <a:t>	}</a:t>
            </a:r>
          </a:p>
          <a:p>
            <a:r>
              <a:rPr lang="en-US" sz="2500"/>
              <a:t>}</a:t>
            </a:r>
            <a:endParaRPr lang="en-GB" sz="2500"/>
          </a:p>
        </p:txBody>
      </p:sp>
      <p:sp>
        <p:nvSpPr>
          <p:cNvPr id="7" name="TextBox 6">
            <a:extLst>
              <a:ext uri="{FF2B5EF4-FFF2-40B4-BE49-F238E27FC236}">
                <a16:creationId xmlns:a16="http://schemas.microsoft.com/office/drawing/2014/main" id="{3D8D20AE-13C9-4D83-B1BE-7BAEF9CFDF27}"/>
              </a:ext>
            </a:extLst>
          </p:cNvPr>
          <p:cNvSpPr txBox="1"/>
          <p:nvPr/>
        </p:nvSpPr>
        <p:spPr>
          <a:xfrm>
            <a:off x="3363136" y="5538811"/>
            <a:ext cx="3246402" cy="369332"/>
          </a:xfrm>
          <a:prstGeom prst="rect">
            <a:avLst/>
          </a:prstGeom>
          <a:noFill/>
        </p:spPr>
        <p:txBody>
          <a:bodyPr wrap="none" rtlCol="0">
            <a:spAutoFit/>
          </a:bodyPr>
          <a:lstStyle/>
          <a:p>
            <a:r>
              <a:rPr lang="en-US"/>
              <a:t>Tương tự cho thuộc tính điểm</a:t>
            </a:r>
            <a:endParaRPr lang="en-GB"/>
          </a:p>
        </p:txBody>
      </p:sp>
    </p:spTree>
    <p:extLst>
      <p:ext uri="{BB962C8B-B14F-4D97-AF65-F5344CB8AC3E}">
        <p14:creationId xmlns:p14="http://schemas.microsoft.com/office/powerpoint/2010/main" val="18886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A799-F498-4C36-88E9-91164720379B}"/>
              </a:ext>
            </a:extLst>
          </p:cNvPr>
          <p:cNvSpPr>
            <a:spLocks noGrp="1"/>
          </p:cNvSpPr>
          <p:nvPr>
            <p:ph type="title"/>
          </p:nvPr>
        </p:nvSpPr>
        <p:spPr/>
        <p:txBody>
          <a:bodyPr/>
          <a:lstStyle/>
          <a:p>
            <a:r>
              <a:rPr lang="en-US"/>
              <a:t>Các quy tắc khi khai báo lớp </a:t>
            </a:r>
            <a:r>
              <a:rPr lang="en-US" baseline="30000">
                <a:solidFill>
                  <a:schemeClr val="bg1">
                    <a:lumMod val="75000"/>
                  </a:schemeClr>
                </a:solidFill>
              </a:rPr>
              <a:t>[2]</a:t>
            </a:r>
            <a:endParaRPr lang="en-GB"/>
          </a:p>
        </p:txBody>
      </p:sp>
      <p:sp>
        <p:nvSpPr>
          <p:cNvPr id="3" name="Content Placeholder 2">
            <a:extLst>
              <a:ext uri="{FF2B5EF4-FFF2-40B4-BE49-F238E27FC236}">
                <a16:creationId xmlns:a16="http://schemas.microsoft.com/office/drawing/2014/main" id="{B55005B0-6002-481C-9798-EFEBA55973E6}"/>
              </a:ext>
            </a:extLst>
          </p:cNvPr>
          <p:cNvSpPr>
            <a:spLocks noGrp="1"/>
          </p:cNvSpPr>
          <p:nvPr>
            <p:ph idx="1"/>
          </p:nvPr>
        </p:nvSpPr>
        <p:spPr/>
        <p:txBody>
          <a:bodyPr/>
          <a:lstStyle/>
          <a:p>
            <a:r>
              <a:rPr lang="en-US"/>
              <a:t>Các đối tượng ở ngoài không được phép truy suất trực tiếp vào các thuộc tính bên trong lớp, chỉ được tương tác thông qua </a:t>
            </a:r>
            <a:r>
              <a:rPr lang="en-US">
                <a:solidFill>
                  <a:srgbClr val="0000FF"/>
                </a:solidFill>
              </a:rPr>
              <a:t>getter/setter</a:t>
            </a:r>
          </a:p>
          <a:p>
            <a:endParaRPr lang="en-US"/>
          </a:p>
          <a:p>
            <a:pPr marL="0" indent="0">
              <a:buNone/>
            </a:pPr>
            <a:r>
              <a:rPr lang="en-US"/>
              <a:t>SinhVien sv=</a:t>
            </a:r>
            <a:r>
              <a:rPr lang="en-US">
                <a:solidFill>
                  <a:srgbClr val="C00000"/>
                </a:solidFill>
              </a:rPr>
              <a:t>new</a:t>
            </a:r>
            <a:r>
              <a:rPr lang="en-US"/>
              <a:t> SinhVien(“Nam”,8.5);</a:t>
            </a:r>
          </a:p>
          <a:p>
            <a:pPr lvl="1"/>
            <a:r>
              <a:rPr lang="en-US"/>
              <a:t>Lấy tên: 	sv.getTen();</a:t>
            </a:r>
          </a:p>
          <a:p>
            <a:pPr lvl="1"/>
            <a:r>
              <a:rPr lang="en-US"/>
              <a:t>Đổi tên: 	sv.setTen(“Putin”);</a:t>
            </a:r>
          </a:p>
          <a:p>
            <a:pPr lvl="1"/>
            <a:r>
              <a:rPr lang="en-US"/>
              <a:t>Đổi điểm: 	sv.setDiem(9.5);</a:t>
            </a:r>
          </a:p>
          <a:p>
            <a:pPr lvl="1"/>
            <a:r>
              <a:rPr lang="en-US"/>
              <a:t>Lấy điểm:	sv.getDiem();</a:t>
            </a:r>
            <a:endParaRPr lang="en-GB"/>
          </a:p>
        </p:txBody>
      </p:sp>
      <p:sp>
        <p:nvSpPr>
          <p:cNvPr id="4" name="Date Placeholder 3">
            <a:extLst>
              <a:ext uri="{FF2B5EF4-FFF2-40B4-BE49-F238E27FC236}">
                <a16:creationId xmlns:a16="http://schemas.microsoft.com/office/drawing/2014/main" id="{4A0E2CB9-594C-4699-8E3D-470C9D580AD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44A9AD9B-DFF2-421D-83C8-E5BF330A8DA7}"/>
              </a:ext>
            </a:extLst>
          </p:cNvPr>
          <p:cNvSpPr>
            <a:spLocks noGrp="1"/>
          </p:cNvSpPr>
          <p:nvPr>
            <p:ph type="sldNum" sz="quarter" idx="11"/>
          </p:nvPr>
        </p:nvSpPr>
        <p:spPr/>
        <p:txBody>
          <a:bodyPr/>
          <a:lstStyle/>
          <a:p>
            <a:pPr>
              <a:defRPr/>
            </a:pPr>
            <a:fld id="{5F4B234B-ADCF-47EA-94FA-1884F3D26864}" type="slidenum">
              <a:rPr lang="en-US" altLang="en-US" smtClean="0"/>
              <a:pPr>
                <a:defRPr/>
              </a:pPr>
              <a:t>33</a:t>
            </a:fld>
            <a:endParaRPr lang="en-US" altLang="en-US"/>
          </a:p>
        </p:txBody>
      </p:sp>
    </p:spTree>
    <p:extLst>
      <p:ext uri="{BB962C8B-B14F-4D97-AF65-F5344CB8AC3E}">
        <p14:creationId xmlns:p14="http://schemas.microsoft.com/office/powerpoint/2010/main" val="2028405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95FEE-A4B3-4EE1-A64C-AB4282B13BE6}"/>
              </a:ext>
            </a:extLst>
          </p:cNvPr>
          <p:cNvSpPr>
            <a:spLocks noGrp="1"/>
          </p:cNvSpPr>
          <p:nvPr>
            <p:ph type="title"/>
          </p:nvPr>
        </p:nvSpPr>
        <p:spPr/>
        <p:txBody>
          <a:bodyPr/>
          <a:lstStyle/>
          <a:p>
            <a:r>
              <a:rPr lang="en-US"/>
              <a:t>Các quy tắc khi khai báo lớp</a:t>
            </a:r>
            <a:r>
              <a:rPr lang="en-US" baseline="30000">
                <a:solidFill>
                  <a:schemeClr val="bg1">
                    <a:lumMod val="75000"/>
                  </a:schemeClr>
                </a:solidFill>
              </a:rPr>
              <a:t> [2]</a:t>
            </a:r>
            <a:endParaRPr lang="en-GB"/>
          </a:p>
        </p:txBody>
      </p:sp>
      <p:sp>
        <p:nvSpPr>
          <p:cNvPr id="3" name="Content Placeholder 2">
            <a:extLst>
              <a:ext uri="{FF2B5EF4-FFF2-40B4-BE49-F238E27FC236}">
                <a16:creationId xmlns:a16="http://schemas.microsoft.com/office/drawing/2014/main" id="{334D6576-9FCB-4A46-BBB1-034E3E03076A}"/>
              </a:ext>
            </a:extLst>
          </p:cNvPr>
          <p:cNvSpPr>
            <a:spLocks noGrp="1"/>
          </p:cNvSpPr>
          <p:nvPr>
            <p:ph idx="1"/>
          </p:nvPr>
        </p:nvSpPr>
        <p:spPr>
          <a:xfrm>
            <a:off x="467545" y="1091971"/>
            <a:ext cx="8362130" cy="5248275"/>
          </a:xfrm>
        </p:spPr>
        <p:txBody>
          <a:bodyPr/>
          <a:lstStyle/>
          <a:p>
            <a:r>
              <a:rPr lang="en-US" sz="2500"/>
              <a:t>Quy tắc đặt tên phương thức</a:t>
            </a:r>
          </a:p>
          <a:p>
            <a:pPr lvl="1"/>
            <a:r>
              <a:rPr lang="en-US" sz="2500"/>
              <a:t>Phương thức là các hành động (nghiệp vụ) trên từng đối tượng. Nó là tập các giải thuật để giải quyết một công việc cụ thể nào đó</a:t>
            </a:r>
          </a:p>
          <a:p>
            <a:pPr lvl="1"/>
            <a:r>
              <a:rPr lang="en-US" sz="2500"/>
              <a:t>Phương thức có </a:t>
            </a:r>
            <a:r>
              <a:rPr lang="en-US" sz="2500">
                <a:solidFill>
                  <a:srgbClr val="C00000"/>
                </a:solidFill>
              </a:rPr>
              <a:t>kiểu trả về </a:t>
            </a:r>
            <a:r>
              <a:rPr lang="en-US" sz="2500"/>
              <a:t>hoặc </a:t>
            </a:r>
            <a:r>
              <a:rPr lang="en-US" sz="2500">
                <a:solidFill>
                  <a:srgbClr val="C00000"/>
                </a:solidFill>
              </a:rPr>
              <a:t>void</a:t>
            </a:r>
            <a:r>
              <a:rPr lang="en-US" sz="2500"/>
              <a:t>, có </a:t>
            </a:r>
            <a:r>
              <a:rPr lang="en-US" sz="2500">
                <a:solidFill>
                  <a:srgbClr val="C00000"/>
                </a:solidFill>
              </a:rPr>
              <a:t>các đối số </a:t>
            </a:r>
            <a:r>
              <a:rPr lang="en-US" sz="2500"/>
              <a:t>truyền vào</a:t>
            </a:r>
          </a:p>
          <a:p>
            <a:pPr lvl="1"/>
            <a:r>
              <a:rPr lang="en-US" sz="2500">
                <a:solidFill>
                  <a:srgbClr val="C00000"/>
                </a:solidFill>
              </a:rPr>
              <a:t>Ký tự đầu tiên </a:t>
            </a:r>
            <a:r>
              <a:rPr lang="en-US" sz="2500"/>
              <a:t>viết </a:t>
            </a:r>
            <a:r>
              <a:rPr lang="en-US" sz="2500">
                <a:solidFill>
                  <a:srgbClr val="0000FF"/>
                </a:solidFill>
              </a:rPr>
              <a:t>thường,</a:t>
            </a:r>
            <a:r>
              <a:rPr lang="en-US" sz="2500"/>
              <a:t> </a:t>
            </a:r>
            <a:r>
              <a:rPr lang="en-US" sz="2500">
                <a:solidFill>
                  <a:srgbClr val="C00000"/>
                </a:solidFill>
              </a:rPr>
              <a:t>ký tự đầu tiên của các từ tiếp theo</a:t>
            </a:r>
            <a:r>
              <a:rPr lang="en-US" sz="2500"/>
              <a:t> viết </a:t>
            </a:r>
            <a:r>
              <a:rPr lang="en-US" sz="2500">
                <a:solidFill>
                  <a:srgbClr val="0000FF"/>
                </a:solidFill>
              </a:rPr>
              <a:t>HOA</a:t>
            </a:r>
            <a:endParaRPr lang="en-GB" sz="2500">
              <a:solidFill>
                <a:srgbClr val="0000FF"/>
              </a:solidFill>
            </a:endParaRPr>
          </a:p>
        </p:txBody>
      </p:sp>
      <p:sp>
        <p:nvSpPr>
          <p:cNvPr id="4" name="Date Placeholder 3">
            <a:extLst>
              <a:ext uri="{FF2B5EF4-FFF2-40B4-BE49-F238E27FC236}">
                <a16:creationId xmlns:a16="http://schemas.microsoft.com/office/drawing/2014/main" id="{B942B2BC-5A6B-4EDB-9335-D3781D909D8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79E94083-0B0D-4CFC-BBCA-DBC35912760A}"/>
              </a:ext>
            </a:extLst>
          </p:cNvPr>
          <p:cNvSpPr>
            <a:spLocks noGrp="1"/>
          </p:cNvSpPr>
          <p:nvPr>
            <p:ph type="sldNum" sz="quarter" idx="11"/>
          </p:nvPr>
        </p:nvSpPr>
        <p:spPr/>
        <p:txBody>
          <a:bodyPr/>
          <a:lstStyle/>
          <a:p>
            <a:pPr>
              <a:defRPr/>
            </a:pPr>
            <a:fld id="{5F4B234B-ADCF-47EA-94FA-1884F3D26864}" type="slidenum">
              <a:rPr lang="en-US" altLang="en-US" smtClean="0"/>
              <a:pPr>
                <a:defRPr/>
              </a:pPr>
              <a:t>34</a:t>
            </a:fld>
            <a:endParaRPr lang="en-US" altLang="en-US"/>
          </a:p>
        </p:txBody>
      </p:sp>
      <p:sp>
        <p:nvSpPr>
          <p:cNvPr id="6" name="TextBox 5">
            <a:extLst>
              <a:ext uri="{FF2B5EF4-FFF2-40B4-BE49-F238E27FC236}">
                <a16:creationId xmlns:a16="http://schemas.microsoft.com/office/drawing/2014/main" id="{D3E1F866-FE33-4BDE-B95E-627A9C6B35EF}"/>
              </a:ext>
            </a:extLst>
          </p:cNvPr>
          <p:cNvSpPr txBox="1"/>
          <p:nvPr/>
        </p:nvSpPr>
        <p:spPr>
          <a:xfrm>
            <a:off x="4101239" y="4113076"/>
            <a:ext cx="4652236" cy="201593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hoTen;</a:t>
            </a:r>
          </a:p>
          <a:p>
            <a:r>
              <a:rPr lang="en-US" sz="2500"/>
              <a:t>	</a:t>
            </a:r>
            <a:r>
              <a:rPr lang="en-US" sz="2500">
                <a:solidFill>
                  <a:srgbClr val="8000FF"/>
                </a:solidFill>
              </a:rPr>
              <a:t>public</a:t>
            </a:r>
            <a:r>
              <a:rPr lang="en-US" sz="2500"/>
              <a:t> void </a:t>
            </a:r>
            <a:r>
              <a:rPr lang="en-US" sz="2500">
                <a:solidFill>
                  <a:srgbClr val="0000FF"/>
                </a:solidFill>
              </a:rPr>
              <a:t>x</a:t>
            </a:r>
            <a:r>
              <a:rPr lang="en-US" sz="2500"/>
              <a:t>uat</a:t>
            </a:r>
            <a:r>
              <a:rPr lang="en-US" sz="2500">
                <a:solidFill>
                  <a:srgbClr val="0000FF"/>
                </a:solidFill>
              </a:rPr>
              <a:t>T</a:t>
            </a:r>
            <a:r>
              <a:rPr lang="en-US" sz="2500"/>
              <a:t>ong</a:t>
            </a:r>
            <a:r>
              <a:rPr lang="en-US" sz="2500">
                <a:solidFill>
                  <a:srgbClr val="0000FF"/>
                </a:solidFill>
              </a:rPr>
              <a:t>T</a:t>
            </a:r>
            <a:r>
              <a:rPr lang="en-US" sz="2500"/>
              <a:t>in(){</a:t>
            </a:r>
          </a:p>
          <a:p>
            <a:r>
              <a:rPr lang="en-US" sz="2500"/>
              <a:t>	}</a:t>
            </a:r>
          </a:p>
          <a:p>
            <a:r>
              <a:rPr lang="en-US" sz="2500"/>
              <a:t>}</a:t>
            </a:r>
            <a:endParaRPr lang="en-GB" sz="2500"/>
          </a:p>
        </p:txBody>
      </p:sp>
      <p:sp>
        <p:nvSpPr>
          <p:cNvPr id="7" name="TextBox 6">
            <a:extLst>
              <a:ext uri="{FF2B5EF4-FFF2-40B4-BE49-F238E27FC236}">
                <a16:creationId xmlns:a16="http://schemas.microsoft.com/office/drawing/2014/main" id="{3F7FC5A9-5FF5-416F-8BFB-0C563778DFD6}"/>
              </a:ext>
            </a:extLst>
          </p:cNvPr>
          <p:cNvSpPr txBox="1"/>
          <p:nvPr/>
        </p:nvSpPr>
        <p:spPr>
          <a:xfrm>
            <a:off x="606757" y="5478472"/>
            <a:ext cx="5444119" cy="86177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 sv=new SinhVien(“Nam”,8.5);</a:t>
            </a:r>
          </a:p>
          <a:p>
            <a:r>
              <a:rPr lang="en-US" sz="2500"/>
              <a:t>sv.xuatThongTin();</a:t>
            </a:r>
            <a:endParaRPr lang="en-GB" sz="2500"/>
          </a:p>
        </p:txBody>
      </p:sp>
    </p:spTree>
    <p:extLst>
      <p:ext uri="{BB962C8B-B14F-4D97-AF65-F5344CB8AC3E}">
        <p14:creationId xmlns:p14="http://schemas.microsoft.com/office/powerpoint/2010/main" val="106676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7E14-F79B-4961-A43E-4D3621D88061}"/>
              </a:ext>
            </a:extLst>
          </p:cNvPr>
          <p:cNvSpPr>
            <a:spLocks noGrp="1"/>
          </p:cNvSpPr>
          <p:nvPr>
            <p:ph type="title"/>
          </p:nvPr>
        </p:nvSpPr>
        <p:spPr/>
        <p:txBody>
          <a:bodyPr/>
          <a:lstStyle/>
          <a:p>
            <a:r>
              <a:rPr lang="en-US"/>
              <a:t>Phương thức (Method)</a:t>
            </a:r>
            <a:endParaRPr lang="en-GB"/>
          </a:p>
        </p:txBody>
      </p:sp>
      <p:sp>
        <p:nvSpPr>
          <p:cNvPr id="3" name="Content Placeholder 2">
            <a:extLst>
              <a:ext uri="{FF2B5EF4-FFF2-40B4-BE49-F238E27FC236}">
                <a16:creationId xmlns:a16="http://schemas.microsoft.com/office/drawing/2014/main" id="{64319A87-22AD-4FCE-AB18-DCCFD011632E}"/>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4356ADBB-55EE-4894-9B40-876DD67C75B2}"/>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8A8917F-D14C-4570-9006-D92A9D180DAE}"/>
              </a:ext>
            </a:extLst>
          </p:cNvPr>
          <p:cNvSpPr>
            <a:spLocks noGrp="1"/>
          </p:cNvSpPr>
          <p:nvPr>
            <p:ph type="sldNum" sz="quarter" idx="11"/>
          </p:nvPr>
        </p:nvSpPr>
        <p:spPr/>
        <p:txBody>
          <a:bodyPr/>
          <a:lstStyle/>
          <a:p>
            <a:pPr>
              <a:defRPr/>
            </a:pPr>
            <a:fld id="{5F4B234B-ADCF-47EA-94FA-1884F3D26864}" type="slidenum">
              <a:rPr lang="en-US" altLang="en-US" smtClean="0"/>
              <a:pPr>
                <a:defRPr/>
              </a:pPr>
              <a:t>35</a:t>
            </a:fld>
            <a:endParaRPr lang="en-US" altLang="en-US"/>
          </a:p>
        </p:txBody>
      </p:sp>
    </p:spTree>
    <p:extLst>
      <p:ext uri="{BB962C8B-B14F-4D97-AF65-F5344CB8AC3E}">
        <p14:creationId xmlns:p14="http://schemas.microsoft.com/office/powerpoint/2010/main" val="1851092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006F-FD72-4C3F-9217-2BC364232AE4}"/>
              </a:ext>
            </a:extLst>
          </p:cNvPr>
          <p:cNvSpPr>
            <a:spLocks noGrp="1"/>
          </p:cNvSpPr>
          <p:nvPr>
            <p:ph type="title"/>
          </p:nvPr>
        </p:nvSpPr>
        <p:spPr/>
        <p:txBody>
          <a:bodyPr/>
          <a:lstStyle/>
          <a:p>
            <a:r>
              <a:rPr lang="en-US"/>
              <a:t>Các loại phương thức </a:t>
            </a:r>
            <a:r>
              <a:rPr lang="en-US" baseline="30000">
                <a:solidFill>
                  <a:schemeClr val="bg1">
                    <a:lumMod val="75000"/>
                  </a:schemeClr>
                </a:solidFill>
              </a:rPr>
              <a:t>[3]</a:t>
            </a:r>
            <a:endParaRPr lang="en-GB"/>
          </a:p>
        </p:txBody>
      </p:sp>
      <p:sp>
        <p:nvSpPr>
          <p:cNvPr id="3" name="Content Placeholder 2">
            <a:extLst>
              <a:ext uri="{FF2B5EF4-FFF2-40B4-BE49-F238E27FC236}">
                <a16:creationId xmlns:a16="http://schemas.microsoft.com/office/drawing/2014/main" id="{DA249C7C-511B-4BF4-BC94-88424E494111}"/>
              </a:ext>
            </a:extLst>
          </p:cNvPr>
          <p:cNvSpPr>
            <a:spLocks noGrp="1"/>
          </p:cNvSpPr>
          <p:nvPr>
            <p:ph idx="1"/>
          </p:nvPr>
        </p:nvSpPr>
        <p:spPr/>
        <p:txBody>
          <a:bodyPr/>
          <a:lstStyle/>
          <a:p>
            <a:r>
              <a:rPr lang="en-US"/>
              <a:t>Service method</a:t>
            </a:r>
          </a:p>
          <a:p>
            <a:r>
              <a:rPr lang="en-US"/>
              <a:t>Support method</a:t>
            </a:r>
            <a:endParaRPr lang="en-GB"/>
          </a:p>
        </p:txBody>
      </p:sp>
      <p:sp>
        <p:nvSpPr>
          <p:cNvPr id="4" name="Date Placeholder 3">
            <a:extLst>
              <a:ext uri="{FF2B5EF4-FFF2-40B4-BE49-F238E27FC236}">
                <a16:creationId xmlns:a16="http://schemas.microsoft.com/office/drawing/2014/main" id="{BCE20607-F116-4B4B-8646-0CC60D1AFB4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4F6900-77CB-4CAE-ACD2-63F1D738F296}"/>
              </a:ext>
            </a:extLst>
          </p:cNvPr>
          <p:cNvSpPr>
            <a:spLocks noGrp="1"/>
          </p:cNvSpPr>
          <p:nvPr>
            <p:ph type="sldNum" sz="quarter" idx="11"/>
          </p:nvPr>
        </p:nvSpPr>
        <p:spPr/>
        <p:txBody>
          <a:bodyPr/>
          <a:lstStyle/>
          <a:p>
            <a:pPr>
              <a:defRPr/>
            </a:pPr>
            <a:fld id="{5F4B234B-ADCF-47EA-94FA-1884F3D26864}" type="slidenum">
              <a:rPr lang="en-US" altLang="en-US" smtClean="0"/>
              <a:pPr>
                <a:defRPr/>
              </a:pPr>
              <a:t>36</a:t>
            </a:fld>
            <a:endParaRPr lang="en-US" altLang="en-US"/>
          </a:p>
        </p:txBody>
      </p:sp>
    </p:spTree>
    <p:extLst>
      <p:ext uri="{BB962C8B-B14F-4D97-AF65-F5344CB8AC3E}">
        <p14:creationId xmlns:p14="http://schemas.microsoft.com/office/powerpoint/2010/main" val="74719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006F-FD72-4C3F-9217-2BC364232AE4}"/>
              </a:ext>
            </a:extLst>
          </p:cNvPr>
          <p:cNvSpPr>
            <a:spLocks noGrp="1"/>
          </p:cNvSpPr>
          <p:nvPr>
            <p:ph type="title"/>
          </p:nvPr>
        </p:nvSpPr>
        <p:spPr/>
        <p:txBody>
          <a:bodyPr/>
          <a:lstStyle/>
          <a:p>
            <a:r>
              <a:rPr lang="en-US"/>
              <a:t>Các loại phương thức </a:t>
            </a:r>
            <a:r>
              <a:rPr lang="en-US" baseline="30000">
                <a:solidFill>
                  <a:schemeClr val="bg1">
                    <a:lumMod val="75000"/>
                  </a:schemeClr>
                </a:solidFill>
              </a:rPr>
              <a:t>[3]</a:t>
            </a:r>
            <a:endParaRPr lang="en-GB"/>
          </a:p>
        </p:txBody>
      </p:sp>
      <p:sp>
        <p:nvSpPr>
          <p:cNvPr id="3" name="Content Placeholder 2">
            <a:extLst>
              <a:ext uri="{FF2B5EF4-FFF2-40B4-BE49-F238E27FC236}">
                <a16:creationId xmlns:a16="http://schemas.microsoft.com/office/drawing/2014/main" id="{DA249C7C-511B-4BF4-BC94-88424E494111}"/>
              </a:ext>
            </a:extLst>
          </p:cNvPr>
          <p:cNvSpPr>
            <a:spLocks noGrp="1"/>
          </p:cNvSpPr>
          <p:nvPr>
            <p:ph idx="1"/>
          </p:nvPr>
        </p:nvSpPr>
        <p:spPr/>
        <p:txBody>
          <a:bodyPr/>
          <a:lstStyle/>
          <a:p>
            <a:r>
              <a:rPr lang="en-US"/>
              <a:t>Service method</a:t>
            </a:r>
          </a:p>
          <a:p>
            <a:pPr lvl="1"/>
            <a:r>
              <a:rPr lang="en-US"/>
              <a:t>Là các phương thức </a:t>
            </a:r>
            <a:r>
              <a:rPr lang="en-US" b="1">
                <a:solidFill>
                  <a:srgbClr val="C00000"/>
                </a:solidFill>
              </a:rPr>
              <a:t>public</a:t>
            </a:r>
            <a:r>
              <a:rPr lang="en-US"/>
              <a:t> để cung cấp ra ngoài cho các đối tượng sử dụng</a:t>
            </a:r>
          </a:p>
          <a:p>
            <a:r>
              <a:rPr lang="en-US"/>
              <a:t>Support method</a:t>
            </a:r>
          </a:p>
          <a:p>
            <a:pPr lvl="1"/>
            <a:r>
              <a:rPr lang="en-US"/>
              <a:t>Là các phương thức </a:t>
            </a:r>
            <a:r>
              <a:rPr lang="en-US" b="1">
                <a:solidFill>
                  <a:srgbClr val="C00000"/>
                </a:solidFill>
              </a:rPr>
              <a:t>private</a:t>
            </a:r>
            <a:r>
              <a:rPr lang="en-US"/>
              <a:t> dùng để hỗ trợ cho các Service method. Các đối tượng ở ngoài không thể truy suất tới các Support Method</a:t>
            </a:r>
          </a:p>
          <a:p>
            <a:r>
              <a:rPr lang="en-US"/>
              <a:t>Ví dụ:</a:t>
            </a:r>
            <a:endParaRPr lang="en-GB"/>
          </a:p>
        </p:txBody>
      </p:sp>
      <p:sp>
        <p:nvSpPr>
          <p:cNvPr id="4" name="Date Placeholder 3">
            <a:extLst>
              <a:ext uri="{FF2B5EF4-FFF2-40B4-BE49-F238E27FC236}">
                <a16:creationId xmlns:a16="http://schemas.microsoft.com/office/drawing/2014/main" id="{BCE20607-F116-4B4B-8646-0CC60D1AFB4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4F6900-77CB-4CAE-ACD2-63F1D738F296}"/>
              </a:ext>
            </a:extLst>
          </p:cNvPr>
          <p:cNvSpPr>
            <a:spLocks noGrp="1"/>
          </p:cNvSpPr>
          <p:nvPr>
            <p:ph type="sldNum" sz="quarter" idx="11"/>
          </p:nvPr>
        </p:nvSpPr>
        <p:spPr/>
        <p:txBody>
          <a:bodyPr/>
          <a:lstStyle/>
          <a:p>
            <a:pPr>
              <a:defRPr/>
            </a:pPr>
            <a:fld id="{5F4B234B-ADCF-47EA-94FA-1884F3D26864}" type="slidenum">
              <a:rPr lang="en-US" altLang="en-US" smtClean="0"/>
              <a:pPr>
                <a:defRPr/>
              </a:pPr>
              <a:t>37</a:t>
            </a:fld>
            <a:endParaRPr lang="en-US" altLang="en-US"/>
          </a:p>
        </p:txBody>
      </p:sp>
    </p:spTree>
    <p:extLst>
      <p:ext uri="{BB962C8B-B14F-4D97-AF65-F5344CB8AC3E}">
        <p14:creationId xmlns:p14="http://schemas.microsoft.com/office/powerpoint/2010/main" val="312995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D7EDE-2294-443A-BDF2-A5FF26C5FA02}"/>
              </a:ext>
            </a:extLst>
          </p:cNvPr>
          <p:cNvSpPr>
            <a:spLocks noGrp="1"/>
          </p:cNvSpPr>
          <p:nvPr>
            <p:ph type="title"/>
          </p:nvPr>
        </p:nvSpPr>
        <p:spPr/>
        <p:txBody>
          <a:bodyPr/>
          <a:lstStyle/>
          <a:p>
            <a:r>
              <a:rPr lang="en-US"/>
              <a:t>Các loại phương thức – ví dụ </a:t>
            </a:r>
            <a:r>
              <a:rPr lang="en-US" baseline="30000">
                <a:solidFill>
                  <a:schemeClr val="bg1">
                    <a:lumMod val="75000"/>
                  </a:schemeClr>
                </a:solidFill>
              </a:rPr>
              <a:t>[3]</a:t>
            </a:r>
            <a:endParaRPr lang="en-GB"/>
          </a:p>
        </p:txBody>
      </p:sp>
      <p:sp>
        <p:nvSpPr>
          <p:cNvPr id="4" name="Date Placeholder 3">
            <a:extLst>
              <a:ext uri="{FF2B5EF4-FFF2-40B4-BE49-F238E27FC236}">
                <a16:creationId xmlns:a16="http://schemas.microsoft.com/office/drawing/2014/main" id="{08E211BD-404C-4D22-B990-CBD1EBB09B64}"/>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B7451DDA-667C-4541-8E6F-F5ED7E3CD6FD}"/>
              </a:ext>
            </a:extLst>
          </p:cNvPr>
          <p:cNvSpPr>
            <a:spLocks noGrp="1"/>
          </p:cNvSpPr>
          <p:nvPr>
            <p:ph type="sldNum" sz="quarter" idx="11"/>
          </p:nvPr>
        </p:nvSpPr>
        <p:spPr/>
        <p:txBody>
          <a:bodyPr/>
          <a:lstStyle/>
          <a:p>
            <a:pPr>
              <a:defRPr/>
            </a:pPr>
            <a:fld id="{5F4B234B-ADCF-47EA-94FA-1884F3D26864}" type="slidenum">
              <a:rPr lang="en-US" altLang="en-US" smtClean="0"/>
              <a:pPr>
                <a:defRPr/>
              </a:pPr>
              <a:t>38</a:t>
            </a:fld>
            <a:endParaRPr lang="en-US" altLang="en-US"/>
          </a:p>
        </p:txBody>
      </p:sp>
      <p:sp>
        <p:nvSpPr>
          <p:cNvPr id="6" name="TextBox 5">
            <a:extLst>
              <a:ext uri="{FF2B5EF4-FFF2-40B4-BE49-F238E27FC236}">
                <a16:creationId xmlns:a16="http://schemas.microsoft.com/office/drawing/2014/main" id="{477109A5-CD9D-47EB-AAAD-34A35280894A}"/>
              </a:ext>
            </a:extLst>
          </p:cNvPr>
          <p:cNvSpPr txBox="1"/>
          <p:nvPr/>
        </p:nvSpPr>
        <p:spPr>
          <a:xfrm>
            <a:off x="492526" y="1272025"/>
            <a:ext cx="8795998" cy="4801314"/>
          </a:xfrm>
          <a:prstGeom prst="rect">
            <a:avLst/>
          </a:prstGeom>
          <a:noFill/>
        </p:spPr>
        <p:txBody>
          <a:bodyPr wrap="none" rtlCol="0">
            <a:spAutoFit/>
          </a:bodyPr>
          <a:lstStyle/>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class</a:t>
            </a:r>
            <a:r>
              <a:rPr lang="en-GB" sz="1800" b="1">
                <a:solidFill>
                  <a:srgbClr val="000000"/>
                </a:solidFill>
                <a:latin typeface="Consolas" panose="020B0609020204030204" pitchFamily="49" charset="0"/>
              </a:rPr>
              <a:t> TamGiac {</a:t>
            </a:r>
          </a:p>
          <a:p>
            <a:pPr algn="l"/>
            <a:r>
              <a:rPr lang="en-GB" sz="1800" b="1">
                <a:solidFill>
                  <a:srgbClr val="7F0055"/>
                </a:solidFill>
                <a:latin typeface="Consolas" panose="020B0609020204030204" pitchFamily="49" charset="0"/>
              </a:rPr>
              <a:t>private</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a:t>
            </a:r>
            <a:r>
              <a:rPr lang="en-GB" sz="1800" b="1">
                <a:solidFill>
                  <a:srgbClr val="0000C0"/>
                </a:solidFill>
                <a:latin typeface="Consolas" panose="020B0609020204030204" pitchFamily="49" charset="0"/>
              </a:rPr>
              <a:t>canhA</a:t>
            </a:r>
            <a:r>
              <a:rPr lang="en-GB" sz="1800" b="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private</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a:t>
            </a:r>
            <a:r>
              <a:rPr lang="en-GB" sz="1800" b="1">
                <a:solidFill>
                  <a:srgbClr val="0000C0"/>
                </a:solidFill>
                <a:latin typeface="Consolas" panose="020B0609020204030204" pitchFamily="49" charset="0"/>
              </a:rPr>
              <a:t>canhB</a:t>
            </a:r>
            <a:r>
              <a:rPr lang="en-GB" sz="1800" b="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private</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a:t>
            </a:r>
            <a:r>
              <a:rPr lang="en-GB" sz="1800" b="1">
                <a:solidFill>
                  <a:srgbClr val="0000C0"/>
                </a:solidFill>
                <a:latin typeface="Consolas" panose="020B0609020204030204" pitchFamily="49" charset="0"/>
              </a:rPr>
              <a:t>canhC</a:t>
            </a:r>
            <a:r>
              <a:rPr lang="en-GB" sz="1800" b="1">
                <a:solidFill>
                  <a:srgbClr val="000000"/>
                </a:solidFill>
                <a:latin typeface="Consolas" panose="020B0609020204030204" pitchFamily="49" charset="0"/>
              </a:rPr>
              <a:t>;</a:t>
            </a:r>
          </a:p>
          <a:p>
            <a:pPr algn="l"/>
            <a:endParaRPr lang="en-GB" sz="1800" b="1">
              <a:solidFill>
                <a:srgbClr val="000000"/>
              </a:solidFill>
              <a:latin typeface="Consolas" panose="020B0609020204030204" pitchFamily="49" charset="0"/>
            </a:endParaRP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tinhChuVi() {</a:t>
            </a:r>
            <a:r>
              <a:rPr lang="en-GB" sz="1800" b="1">
                <a:solidFill>
                  <a:srgbClr val="3F7F5F"/>
                </a:solidFill>
                <a:latin typeface="Consolas" panose="020B0609020204030204" pitchFamily="49" charset="0"/>
              </a:rPr>
              <a:t>//service Method</a:t>
            </a:r>
          </a:p>
          <a:p>
            <a:pPr algn="l"/>
            <a:r>
              <a:rPr lang="en-CA" sz="1800" b="1">
                <a:solidFill>
                  <a:srgbClr val="7F0055"/>
                </a:solidFill>
                <a:latin typeface="Consolas" panose="020B0609020204030204" pitchFamily="49" charset="0"/>
              </a:rPr>
              <a:t>return</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this</a:t>
            </a:r>
            <a:r>
              <a:rPr lang="en-CA" sz="1800" b="1">
                <a:solidFill>
                  <a:srgbClr val="000000"/>
                </a:solidFill>
                <a:latin typeface="Consolas" panose="020B0609020204030204" pitchFamily="49" charset="0"/>
              </a:rPr>
              <a:t>.</a:t>
            </a:r>
            <a:r>
              <a:rPr lang="en-CA" sz="1800" b="1">
                <a:solidFill>
                  <a:srgbClr val="0000C0"/>
                </a:solidFill>
                <a:latin typeface="Consolas" panose="020B0609020204030204" pitchFamily="49" charset="0"/>
              </a:rPr>
              <a:t>canhA</a:t>
            </a:r>
            <a:r>
              <a:rPr lang="en-CA" sz="1800" b="1">
                <a:solidFill>
                  <a:srgbClr val="000000"/>
                </a:solidFill>
                <a:latin typeface="Consolas" panose="020B0609020204030204" pitchFamily="49" charset="0"/>
              </a:rPr>
              <a:t>+</a:t>
            </a:r>
            <a:r>
              <a:rPr lang="en-CA" sz="1800" b="1">
                <a:solidFill>
                  <a:srgbClr val="7F0055"/>
                </a:solidFill>
                <a:latin typeface="Consolas" panose="020B0609020204030204" pitchFamily="49" charset="0"/>
              </a:rPr>
              <a:t>this</a:t>
            </a:r>
            <a:r>
              <a:rPr lang="en-CA" sz="1800" b="1">
                <a:solidFill>
                  <a:srgbClr val="000000"/>
                </a:solidFill>
                <a:latin typeface="Consolas" panose="020B0609020204030204" pitchFamily="49" charset="0"/>
              </a:rPr>
              <a:t>.</a:t>
            </a:r>
            <a:r>
              <a:rPr lang="en-CA" sz="1800" b="1">
                <a:solidFill>
                  <a:srgbClr val="0000C0"/>
                </a:solidFill>
                <a:latin typeface="Consolas" panose="020B0609020204030204" pitchFamily="49" charset="0"/>
              </a:rPr>
              <a:t>canhB</a:t>
            </a:r>
            <a:r>
              <a:rPr lang="en-CA" sz="1800" b="1">
                <a:solidFill>
                  <a:srgbClr val="000000"/>
                </a:solidFill>
                <a:latin typeface="Consolas" panose="020B0609020204030204" pitchFamily="49" charset="0"/>
              </a:rPr>
              <a:t>+</a:t>
            </a:r>
            <a:r>
              <a:rPr lang="en-CA" sz="1800" b="1">
                <a:solidFill>
                  <a:srgbClr val="7F0055"/>
                </a:solidFill>
                <a:latin typeface="Consolas" panose="020B0609020204030204" pitchFamily="49" charset="0"/>
              </a:rPr>
              <a:t>this</a:t>
            </a:r>
            <a:r>
              <a:rPr lang="en-CA" sz="1800" b="1">
                <a:solidFill>
                  <a:srgbClr val="000000"/>
                </a:solidFill>
                <a:latin typeface="Consolas" panose="020B0609020204030204" pitchFamily="49" charset="0"/>
              </a:rPr>
              <a:t>.</a:t>
            </a:r>
            <a:r>
              <a:rPr lang="en-CA" sz="1800" b="1">
                <a:solidFill>
                  <a:srgbClr val="0000C0"/>
                </a:solidFill>
                <a:latin typeface="Consolas" panose="020B0609020204030204" pitchFamily="49" charset="0"/>
              </a:rPr>
              <a:t>canhC</a:t>
            </a:r>
            <a:r>
              <a:rPr lang="en-CA" sz="1800" b="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endParaRPr lang="en-GB" sz="1800" b="1">
              <a:solidFill>
                <a:srgbClr val="000000"/>
              </a:solidFill>
              <a:latin typeface="Consolas" panose="020B0609020204030204" pitchFamily="49" charset="0"/>
            </a:endParaRPr>
          </a:p>
          <a:p>
            <a:pPr algn="l"/>
            <a:r>
              <a:rPr lang="en-GB" sz="1800">
                <a:solidFill>
                  <a:srgbClr val="3F7F5F"/>
                </a:solidFill>
                <a:latin typeface="Consolas" panose="020B0609020204030204" pitchFamily="49" charset="0"/>
              </a:rPr>
              <a:t>//1.</a:t>
            </a:r>
            <a:r>
              <a:rPr lang="en-GB" sz="1800" u="sng">
                <a:solidFill>
                  <a:srgbClr val="3F7F5F"/>
                </a:solidFill>
                <a:latin typeface="Consolas" panose="020B0609020204030204" pitchFamily="49" charset="0"/>
              </a:rPr>
              <a:t>tính nữa chuvi</a:t>
            </a:r>
          </a:p>
          <a:p>
            <a:pPr algn="l"/>
            <a:r>
              <a:rPr lang="en-GB" sz="1800" b="1">
                <a:solidFill>
                  <a:srgbClr val="7F0055"/>
                </a:solidFill>
                <a:latin typeface="Consolas" panose="020B0609020204030204" pitchFamily="49" charset="0"/>
              </a:rPr>
              <a:t>private</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tinhNuaChuVi() {</a:t>
            </a:r>
            <a:r>
              <a:rPr lang="en-GB" sz="1800" b="1">
                <a:solidFill>
                  <a:srgbClr val="3F7F5F"/>
                </a:solidFill>
                <a:latin typeface="Consolas" panose="020B0609020204030204" pitchFamily="49" charset="0"/>
              </a:rPr>
              <a:t>//support Method</a:t>
            </a:r>
          </a:p>
          <a:p>
            <a:pPr algn="l"/>
            <a:r>
              <a:rPr lang="en-GB" sz="1800" b="1">
                <a:solidFill>
                  <a:srgbClr val="7F0055"/>
                </a:solidFill>
                <a:latin typeface="Consolas" panose="020B0609020204030204" pitchFamily="49" charset="0"/>
              </a:rPr>
              <a:t>return</a:t>
            </a:r>
            <a:r>
              <a:rPr lang="en-GB" sz="1800" b="1">
                <a:solidFill>
                  <a:srgbClr val="000000"/>
                </a:solidFill>
                <a:latin typeface="Consolas" panose="020B0609020204030204" pitchFamily="49" charset="0"/>
              </a:rPr>
              <a:t> tinhChuVi()/2;</a:t>
            </a:r>
          </a:p>
          <a:p>
            <a:pPr algn="l"/>
            <a:r>
              <a:rPr lang="en-GB"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tinhDienTich() {</a:t>
            </a:r>
            <a:r>
              <a:rPr lang="en-GB" sz="1800" b="1">
                <a:solidFill>
                  <a:srgbClr val="3F7F5F"/>
                </a:solidFill>
                <a:latin typeface="Consolas" panose="020B0609020204030204" pitchFamily="49" charset="0"/>
              </a:rPr>
              <a:t>//service Method</a:t>
            </a:r>
          </a:p>
          <a:p>
            <a:pPr algn="l"/>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p</a:t>
            </a:r>
            <a:r>
              <a:rPr lang="en-GB" sz="1800" b="1">
                <a:solidFill>
                  <a:srgbClr val="000000"/>
                </a:solidFill>
                <a:latin typeface="Consolas" panose="020B0609020204030204" pitchFamily="49" charset="0"/>
              </a:rPr>
              <a:t>=tinhNuaChuVi();</a:t>
            </a:r>
          </a:p>
          <a:p>
            <a:pPr algn="l"/>
            <a:r>
              <a:rPr lang="en-GB" sz="1800" b="1">
                <a:solidFill>
                  <a:srgbClr val="7F0055"/>
                </a:solidFill>
                <a:latin typeface="Consolas" panose="020B0609020204030204" pitchFamily="49" charset="0"/>
              </a:rPr>
              <a:t>double</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dt</a:t>
            </a:r>
            <a:r>
              <a:rPr lang="en-GB" sz="1800" b="1">
                <a:solidFill>
                  <a:srgbClr val="000000"/>
                </a:solidFill>
                <a:latin typeface="Consolas" panose="020B0609020204030204" pitchFamily="49" charset="0"/>
              </a:rPr>
              <a:t>=Math.</a:t>
            </a:r>
            <a:r>
              <a:rPr lang="en-GB" sz="1800" b="1" i="1">
                <a:solidFill>
                  <a:srgbClr val="000000"/>
                </a:solidFill>
                <a:latin typeface="Consolas" panose="020B0609020204030204" pitchFamily="49" charset="0"/>
              </a:rPr>
              <a:t>sqrt(</a:t>
            </a:r>
            <a:r>
              <a:rPr lang="en-GB" sz="1800" b="1" i="1">
                <a:solidFill>
                  <a:srgbClr val="6A3E3E"/>
                </a:solidFill>
                <a:latin typeface="Consolas" panose="020B0609020204030204" pitchFamily="49" charset="0"/>
              </a:rPr>
              <a:t>p</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p</a:t>
            </a:r>
            <a:r>
              <a:rPr lang="en-GB" sz="1800" b="1" i="1">
                <a:solidFill>
                  <a:srgbClr val="000000"/>
                </a:solidFill>
                <a:latin typeface="Consolas" panose="020B0609020204030204" pitchFamily="49" charset="0"/>
              </a:rPr>
              <a:t>-</a:t>
            </a:r>
            <a:r>
              <a:rPr lang="en-GB" sz="1800" b="1" i="1">
                <a:solidFill>
                  <a:srgbClr val="7F0055"/>
                </a:solidFill>
                <a:latin typeface="Consolas" panose="020B0609020204030204" pitchFamily="49" charset="0"/>
              </a:rPr>
              <a:t>this</a:t>
            </a:r>
            <a:r>
              <a:rPr lang="en-GB" sz="1800" b="1" i="1">
                <a:solidFill>
                  <a:srgbClr val="000000"/>
                </a:solidFill>
                <a:latin typeface="Consolas" panose="020B0609020204030204" pitchFamily="49" charset="0"/>
              </a:rPr>
              <a:t>.</a:t>
            </a:r>
            <a:r>
              <a:rPr lang="en-GB" sz="1800" b="1" i="1">
                <a:solidFill>
                  <a:srgbClr val="0000C0"/>
                </a:solidFill>
                <a:latin typeface="Consolas" panose="020B0609020204030204" pitchFamily="49" charset="0"/>
              </a:rPr>
              <a:t>canhA</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p</a:t>
            </a:r>
            <a:r>
              <a:rPr lang="en-GB" sz="1800" b="1" i="1">
                <a:solidFill>
                  <a:srgbClr val="000000"/>
                </a:solidFill>
                <a:latin typeface="Consolas" panose="020B0609020204030204" pitchFamily="49" charset="0"/>
              </a:rPr>
              <a:t>-</a:t>
            </a:r>
            <a:r>
              <a:rPr lang="en-GB" sz="1800" b="1" i="1">
                <a:solidFill>
                  <a:srgbClr val="7F0055"/>
                </a:solidFill>
                <a:latin typeface="Consolas" panose="020B0609020204030204" pitchFamily="49" charset="0"/>
              </a:rPr>
              <a:t>this</a:t>
            </a:r>
            <a:r>
              <a:rPr lang="en-GB" sz="1800" b="1" i="1">
                <a:solidFill>
                  <a:srgbClr val="000000"/>
                </a:solidFill>
                <a:latin typeface="Consolas" panose="020B0609020204030204" pitchFamily="49" charset="0"/>
              </a:rPr>
              <a:t>.</a:t>
            </a:r>
            <a:r>
              <a:rPr lang="en-GB" sz="1800" b="1" i="1">
                <a:solidFill>
                  <a:srgbClr val="0000C0"/>
                </a:solidFill>
                <a:latin typeface="Consolas" panose="020B0609020204030204" pitchFamily="49" charset="0"/>
              </a:rPr>
              <a:t>canhB</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p</a:t>
            </a:r>
            <a:r>
              <a:rPr lang="en-GB" sz="1800" b="1" i="1">
                <a:solidFill>
                  <a:srgbClr val="000000"/>
                </a:solidFill>
                <a:latin typeface="Consolas" panose="020B0609020204030204" pitchFamily="49" charset="0"/>
              </a:rPr>
              <a:t>-</a:t>
            </a:r>
            <a:r>
              <a:rPr lang="en-GB" sz="1800" b="1" i="1">
                <a:solidFill>
                  <a:srgbClr val="7F0055"/>
                </a:solidFill>
                <a:latin typeface="Consolas" panose="020B0609020204030204" pitchFamily="49" charset="0"/>
              </a:rPr>
              <a:t>this</a:t>
            </a:r>
            <a:r>
              <a:rPr lang="en-GB" sz="1800" b="1" i="1">
                <a:solidFill>
                  <a:srgbClr val="000000"/>
                </a:solidFill>
                <a:latin typeface="Consolas" panose="020B0609020204030204" pitchFamily="49" charset="0"/>
              </a:rPr>
              <a:t>.</a:t>
            </a:r>
            <a:r>
              <a:rPr lang="en-GB" sz="1800" b="1" i="1">
                <a:solidFill>
                  <a:srgbClr val="0000C0"/>
                </a:solidFill>
                <a:latin typeface="Consolas" panose="020B0609020204030204" pitchFamily="49" charset="0"/>
              </a:rPr>
              <a:t>canhC</a:t>
            </a:r>
            <a:r>
              <a:rPr lang="en-GB" sz="1800" b="1" i="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return</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dt</a:t>
            </a:r>
            <a:r>
              <a:rPr lang="en-GB" sz="1800" b="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3624325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EEB9-B15F-4B8A-9C71-74C10DA11D98}"/>
              </a:ext>
            </a:extLst>
          </p:cNvPr>
          <p:cNvSpPr>
            <a:spLocks noGrp="1"/>
          </p:cNvSpPr>
          <p:nvPr>
            <p:ph type="title"/>
          </p:nvPr>
        </p:nvSpPr>
        <p:spPr/>
        <p:txBody>
          <a:bodyPr/>
          <a:lstStyle/>
          <a:p>
            <a:r>
              <a:rPr lang="en-US"/>
              <a:t>Overloading method </a:t>
            </a:r>
            <a:r>
              <a:rPr lang="en-US" baseline="30000">
                <a:solidFill>
                  <a:schemeClr val="bg1">
                    <a:lumMod val="75000"/>
                  </a:schemeClr>
                </a:solidFill>
              </a:rPr>
              <a:t>[4]</a:t>
            </a:r>
            <a:endParaRPr lang="en-GB"/>
          </a:p>
        </p:txBody>
      </p:sp>
      <p:sp>
        <p:nvSpPr>
          <p:cNvPr id="3" name="Content Placeholder 2">
            <a:extLst>
              <a:ext uri="{FF2B5EF4-FFF2-40B4-BE49-F238E27FC236}">
                <a16:creationId xmlns:a16="http://schemas.microsoft.com/office/drawing/2014/main" id="{5C715E56-48D3-41CD-8F1F-5437B7DB62AB}"/>
              </a:ext>
            </a:extLst>
          </p:cNvPr>
          <p:cNvSpPr>
            <a:spLocks noGrp="1"/>
          </p:cNvSpPr>
          <p:nvPr>
            <p:ph idx="1"/>
          </p:nvPr>
        </p:nvSpPr>
        <p:spPr/>
        <p:txBody>
          <a:bodyPr/>
          <a:lstStyle/>
          <a:p>
            <a:r>
              <a:rPr lang="en-US"/>
              <a:t>Khái niệm về Overloading Method</a:t>
            </a:r>
          </a:p>
          <a:p>
            <a:r>
              <a:rPr lang="en-US"/>
              <a:t>Lợi ích của Overloading Method</a:t>
            </a:r>
          </a:p>
          <a:p>
            <a:r>
              <a:rPr lang="en-US"/>
              <a:t>Cách cài đặt Overloading Method</a:t>
            </a:r>
          </a:p>
          <a:p>
            <a:r>
              <a:rPr lang="en-US"/>
              <a:t>Cách sử dụng Overloading Method</a:t>
            </a:r>
          </a:p>
          <a:p>
            <a:r>
              <a:rPr lang="en-US"/>
              <a:t>Parameter list</a:t>
            </a:r>
            <a:endParaRPr lang="en-GB"/>
          </a:p>
        </p:txBody>
      </p:sp>
      <p:sp>
        <p:nvSpPr>
          <p:cNvPr id="4" name="Date Placeholder 3">
            <a:extLst>
              <a:ext uri="{FF2B5EF4-FFF2-40B4-BE49-F238E27FC236}">
                <a16:creationId xmlns:a16="http://schemas.microsoft.com/office/drawing/2014/main" id="{293BB789-FA58-4C13-8847-95F6E7B8617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EA39BDA-46FD-43E2-A083-FFB24BE2772A}"/>
              </a:ext>
            </a:extLst>
          </p:cNvPr>
          <p:cNvSpPr>
            <a:spLocks noGrp="1"/>
          </p:cNvSpPr>
          <p:nvPr>
            <p:ph type="sldNum" sz="quarter" idx="11"/>
          </p:nvPr>
        </p:nvSpPr>
        <p:spPr/>
        <p:txBody>
          <a:bodyPr/>
          <a:lstStyle/>
          <a:p>
            <a:pPr>
              <a:defRPr/>
            </a:pPr>
            <a:fld id="{5F4B234B-ADCF-47EA-94FA-1884F3D26864}" type="slidenum">
              <a:rPr lang="en-US" altLang="en-US" smtClean="0"/>
              <a:pPr>
                <a:defRPr/>
              </a:pPr>
              <a:t>39</a:t>
            </a:fld>
            <a:endParaRPr lang="en-US" altLang="en-US"/>
          </a:p>
        </p:txBody>
      </p:sp>
    </p:spTree>
    <p:extLst>
      <p:ext uri="{BB962C8B-B14F-4D97-AF65-F5344CB8AC3E}">
        <p14:creationId xmlns:p14="http://schemas.microsoft.com/office/powerpoint/2010/main" val="68943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a:t>So sánh lập trình truyền thống và hướng đối tượng</a:t>
            </a:r>
          </a:p>
          <a:p>
            <a:r>
              <a:rPr lang="en-US"/>
              <a:t>Các khái niệm về lớp và đối tượng</a:t>
            </a:r>
          </a:p>
          <a:p>
            <a:pPr lvl="1"/>
            <a:r>
              <a:rPr lang="en-US"/>
              <a:t>Đối tượng</a:t>
            </a:r>
          </a:p>
          <a:p>
            <a:pPr lvl="1"/>
            <a:r>
              <a:rPr lang="en-US"/>
              <a:t>Lớp</a:t>
            </a:r>
          </a:p>
          <a:p>
            <a:pPr lvl="1"/>
            <a:r>
              <a:rPr lang="en-US"/>
              <a:t>Package</a:t>
            </a:r>
          </a:p>
          <a:p>
            <a:pPr lvl="1"/>
            <a:r>
              <a:rPr lang="en-US"/>
              <a:t>Tính trừu tượng</a:t>
            </a:r>
          </a:p>
          <a:p>
            <a:pPr lvl="1"/>
            <a:r>
              <a:rPr lang="en-US"/>
              <a:t>Tính đóng gói</a:t>
            </a:r>
          </a:p>
          <a:p>
            <a:pPr lvl="1"/>
            <a:r>
              <a:rPr lang="en-US"/>
              <a:t>Tính kế thừa</a:t>
            </a:r>
          </a:p>
          <a:p>
            <a:pPr lvl="1"/>
            <a:r>
              <a:rPr lang="en-US"/>
              <a:t>Tính đa hình</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4</a:t>
            </a:fld>
            <a:endParaRPr lang="en-US" altLang="en-US"/>
          </a:p>
        </p:txBody>
      </p:sp>
    </p:spTree>
    <p:extLst>
      <p:ext uri="{BB962C8B-B14F-4D97-AF65-F5344CB8AC3E}">
        <p14:creationId xmlns:p14="http://schemas.microsoft.com/office/powerpoint/2010/main" val="3385776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EEB9-B15F-4B8A-9C71-74C10DA11D98}"/>
              </a:ext>
            </a:extLst>
          </p:cNvPr>
          <p:cNvSpPr>
            <a:spLocks noGrp="1"/>
          </p:cNvSpPr>
          <p:nvPr>
            <p:ph type="title"/>
          </p:nvPr>
        </p:nvSpPr>
        <p:spPr/>
        <p:txBody>
          <a:bodyPr/>
          <a:lstStyle/>
          <a:p>
            <a:r>
              <a:rPr lang="en-US"/>
              <a:t>Overloading method </a:t>
            </a:r>
            <a:r>
              <a:rPr lang="en-US" baseline="30000">
                <a:solidFill>
                  <a:schemeClr val="bg1">
                    <a:lumMod val="75000"/>
                  </a:schemeClr>
                </a:solidFill>
              </a:rPr>
              <a:t>[4]</a:t>
            </a:r>
            <a:endParaRPr lang="en-GB"/>
          </a:p>
        </p:txBody>
      </p:sp>
      <p:sp>
        <p:nvSpPr>
          <p:cNvPr id="3" name="Content Placeholder 2">
            <a:extLst>
              <a:ext uri="{FF2B5EF4-FFF2-40B4-BE49-F238E27FC236}">
                <a16:creationId xmlns:a16="http://schemas.microsoft.com/office/drawing/2014/main" id="{5C715E56-48D3-41CD-8F1F-5437B7DB62AB}"/>
              </a:ext>
            </a:extLst>
          </p:cNvPr>
          <p:cNvSpPr>
            <a:spLocks noGrp="1"/>
          </p:cNvSpPr>
          <p:nvPr>
            <p:ph idx="1"/>
          </p:nvPr>
        </p:nvSpPr>
        <p:spPr/>
        <p:txBody>
          <a:bodyPr/>
          <a:lstStyle/>
          <a:p>
            <a:r>
              <a:rPr lang="en-US"/>
              <a:t>Khái niệm về Overloading Method</a:t>
            </a:r>
          </a:p>
          <a:p>
            <a:pPr lvl="1"/>
            <a:r>
              <a:rPr lang="en-US"/>
              <a:t>Là đặc điểm trong cùng 1 lớp có </a:t>
            </a:r>
            <a:r>
              <a:rPr lang="en-US">
                <a:solidFill>
                  <a:srgbClr val="C00000"/>
                </a:solidFill>
              </a:rPr>
              <a:t>nhiều phương thức</a:t>
            </a:r>
            <a:r>
              <a:rPr lang="en-US"/>
              <a:t> </a:t>
            </a:r>
            <a:r>
              <a:rPr lang="en-US">
                <a:solidFill>
                  <a:srgbClr val="C00000"/>
                </a:solidFill>
              </a:rPr>
              <a:t>cùng tên </a:t>
            </a:r>
            <a:r>
              <a:rPr lang="en-US"/>
              <a:t>nhưng khác nhau về </a:t>
            </a:r>
            <a:r>
              <a:rPr lang="en-US">
                <a:solidFill>
                  <a:srgbClr val="C00000"/>
                </a:solidFill>
              </a:rPr>
              <a:t>Signature</a:t>
            </a:r>
          </a:p>
          <a:p>
            <a:pPr lvl="1"/>
            <a:r>
              <a:rPr lang="en-US">
                <a:solidFill>
                  <a:srgbClr val="C00000"/>
                </a:solidFill>
              </a:rPr>
              <a:t>Signature bao gồm</a:t>
            </a:r>
            <a:r>
              <a:rPr lang="en-US"/>
              <a:t>: </a:t>
            </a:r>
            <a:r>
              <a:rPr lang="en-US">
                <a:solidFill>
                  <a:srgbClr val="0000FF"/>
                </a:solidFill>
              </a:rPr>
              <a:t>Số lượng các đối số </a:t>
            </a:r>
            <a:r>
              <a:rPr lang="en-US"/>
              <a:t>hoặc </a:t>
            </a:r>
            <a:r>
              <a:rPr lang="en-US">
                <a:solidFill>
                  <a:srgbClr val="0000FF"/>
                </a:solidFill>
              </a:rPr>
              <a:t>kiểu dữ liệu</a:t>
            </a:r>
            <a:r>
              <a:rPr lang="en-US"/>
              <a:t> các đối số hoặc </a:t>
            </a:r>
            <a:r>
              <a:rPr lang="en-US">
                <a:solidFill>
                  <a:srgbClr val="0000FF"/>
                </a:solidFill>
              </a:rPr>
              <a:t>thứ tự các đối số</a:t>
            </a:r>
          </a:p>
          <a:p>
            <a:pPr lvl="1"/>
            <a:r>
              <a:rPr lang="en-US"/>
              <a:t>Kiểu dữ liệu trả về không được tính vào Signature </a:t>
            </a:r>
          </a:p>
          <a:p>
            <a:pPr lvl="1"/>
            <a:r>
              <a:rPr lang="en-US"/>
              <a:t>Lợi ích của Overloading là </a:t>
            </a:r>
            <a:r>
              <a:rPr lang="en-US">
                <a:solidFill>
                  <a:srgbClr val="C00000"/>
                </a:solidFill>
              </a:rPr>
              <a:t>khả năng tái sử dụng lại phương thức và giúp việc gọi hàm “uyển chuyển” </a:t>
            </a:r>
          </a:p>
          <a:p>
            <a:pPr lvl="1"/>
            <a:r>
              <a:rPr lang="en-US"/>
              <a:t>Các Constructor là trường hợp đặc biệt của Overloading Method</a:t>
            </a:r>
          </a:p>
        </p:txBody>
      </p:sp>
      <p:sp>
        <p:nvSpPr>
          <p:cNvPr id="4" name="Date Placeholder 3">
            <a:extLst>
              <a:ext uri="{FF2B5EF4-FFF2-40B4-BE49-F238E27FC236}">
                <a16:creationId xmlns:a16="http://schemas.microsoft.com/office/drawing/2014/main" id="{293BB789-FA58-4C13-8847-95F6E7B8617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EA39BDA-46FD-43E2-A083-FFB24BE2772A}"/>
              </a:ext>
            </a:extLst>
          </p:cNvPr>
          <p:cNvSpPr>
            <a:spLocks noGrp="1"/>
          </p:cNvSpPr>
          <p:nvPr>
            <p:ph type="sldNum" sz="quarter" idx="11"/>
          </p:nvPr>
        </p:nvSpPr>
        <p:spPr/>
        <p:txBody>
          <a:bodyPr/>
          <a:lstStyle/>
          <a:p>
            <a:pPr>
              <a:defRPr/>
            </a:pPr>
            <a:fld id="{5F4B234B-ADCF-47EA-94FA-1884F3D26864}" type="slidenum">
              <a:rPr lang="en-US" altLang="en-US" smtClean="0"/>
              <a:pPr>
                <a:defRPr/>
              </a:pPr>
              <a:t>40</a:t>
            </a:fld>
            <a:endParaRPr lang="en-US" altLang="en-US"/>
          </a:p>
        </p:txBody>
      </p:sp>
    </p:spTree>
    <p:extLst>
      <p:ext uri="{BB962C8B-B14F-4D97-AF65-F5344CB8AC3E}">
        <p14:creationId xmlns:p14="http://schemas.microsoft.com/office/powerpoint/2010/main" val="4026949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3361-6408-43CF-9BA5-838432145409}"/>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4E6F317-749A-46BC-923D-D4AAF424D2CA}"/>
              </a:ext>
            </a:extLst>
          </p:cNvPr>
          <p:cNvSpPr>
            <a:spLocks noGrp="1"/>
          </p:cNvSpPr>
          <p:nvPr>
            <p:ph idx="1"/>
          </p:nvPr>
        </p:nvSpPr>
        <p:spPr/>
        <p:txBody>
          <a:bodyPr/>
          <a:lstStyle/>
          <a:p>
            <a:r>
              <a:rPr lang="en-US"/>
              <a:t>Ví dụ </a:t>
            </a:r>
          </a:p>
          <a:p>
            <a:pPr lvl="1"/>
            <a:r>
              <a:rPr lang="en-US"/>
              <a:t>Tái định nghĩa phương thức</a:t>
            </a:r>
            <a:r>
              <a:rPr lang="en-US">
                <a:solidFill>
                  <a:srgbClr val="0000FF"/>
                </a:solidFill>
              </a:rPr>
              <a:t> In </a:t>
            </a:r>
            <a:r>
              <a:rPr lang="en-US"/>
              <a:t>của lớp </a:t>
            </a:r>
            <a:r>
              <a:rPr lang="en-US">
                <a:solidFill>
                  <a:srgbClr val="C00000"/>
                </a:solidFill>
              </a:rPr>
              <a:t>NhanVien</a:t>
            </a:r>
            <a:endParaRPr lang="en-GB">
              <a:solidFill>
                <a:srgbClr val="C00000"/>
              </a:solidFill>
            </a:endParaRPr>
          </a:p>
        </p:txBody>
      </p:sp>
      <p:sp>
        <p:nvSpPr>
          <p:cNvPr id="4" name="Date Placeholder 3">
            <a:extLst>
              <a:ext uri="{FF2B5EF4-FFF2-40B4-BE49-F238E27FC236}">
                <a16:creationId xmlns:a16="http://schemas.microsoft.com/office/drawing/2014/main" id="{B856F92B-7583-47F8-BA81-1207EDBA2068}"/>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27B2BEF8-4545-44A5-A722-C7ED38862A4E}"/>
              </a:ext>
            </a:extLst>
          </p:cNvPr>
          <p:cNvSpPr>
            <a:spLocks noGrp="1"/>
          </p:cNvSpPr>
          <p:nvPr>
            <p:ph type="sldNum" sz="quarter" idx="11"/>
          </p:nvPr>
        </p:nvSpPr>
        <p:spPr/>
        <p:txBody>
          <a:bodyPr/>
          <a:lstStyle/>
          <a:p>
            <a:pPr>
              <a:defRPr/>
            </a:pPr>
            <a:fld id="{5F4B234B-ADCF-47EA-94FA-1884F3D26864}" type="slidenum">
              <a:rPr lang="en-US" altLang="en-US" smtClean="0"/>
              <a:pPr>
                <a:defRPr/>
              </a:pPr>
              <a:t>41</a:t>
            </a:fld>
            <a:endParaRPr lang="en-US" altLang="en-US"/>
          </a:p>
        </p:txBody>
      </p:sp>
      <p:pic>
        <p:nvPicPr>
          <p:cNvPr id="6" name="Picture 5">
            <a:extLst>
              <a:ext uri="{FF2B5EF4-FFF2-40B4-BE49-F238E27FC236}">
                <a16:creationId xmlns:a16="http://schemas.microsoft.com/office/drawing/2014/main" id="{F4D7BB12-1CE7-4C23-963C-10D735972D95}"/>
              </a:ext>
            </a:extLst>
          </p:cNvPr>
          <p:cNvPicPr>
            <a:picLocks noChangeAspect="1"/>
          </p:cNvPicPr>
          <p:nvPr/>
        </p:nvPicPr>
        <p:blipFill>
          <a:blip r:embed="rId2"/>
          <a:stretch>
            <a:fillRect/>
          </a:stretch>
        </p:blipFill>
        <p:spPr>
          <a:xfrm>
            <a:off x="363726" y="2427992"/>
            <a:ext cx="8465949" cy="1388659"/>
          </a:xfrm>
          <a:prstGeom prst="rect">
            <a:avLst/>
          </a:prstGeom>
        </p:spPr>
      </p:pic>
      <p:pic>
        <p:nvPicPr>
          <p:cNvPr id="8" name="Picture 7">
            <a:extLst>
              <a:ext uri="{FF2B5EF4-FFF2-40B4-BE49-F238E27FC236}">
                <a16:creationId xmlns:a16="http://schemas.microsoft.com/office/drawing/2014/main" id="{37CAD967-6997-41FE-A4E5-3F88BE7EBF53}"/>
              </a:ext>
            </a:extLst>
          </p:cNvPr>
          <p:cNvPicPr>
            <a:picLocks noChangeAspect="1"/>
          </p:cNvPicPr>
          <p:nvPr/>
        </p:nvPicPr>
        <p:blipFill>
          <a:blip r:embed="rId3"/>
          <a:stretch>
            <a:fillRect/>
          </a:stretch>
        </p:blipFill>
        <p:spPr>
          <a:xfrm>
            <a:off x="363725" y="3975407"/>
            <a:ext cx="8465950" cy="979949"/>
          </a:xfrm>
          <a:prstGeom prst="rect">
            <a:avLst/>
          </a:prstGeom>
        </p:spPr>
      </p:pic>
    </p:spTree>
    <p:extLst>
      <p:ext uri="{BB962C8B-B14F-4D97-AF65-F5344CB8AC3E}">
        <p14:creationId xmlns:p14="http://schemas.microsoft.com/office/powerpoint/2010/main" val="175334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5607-9FCC-4D2D-8353-EFE2DF7E58B3}"/>
              </a:ext>
            </a:extLst>
          </p:cNvPr>
          <p:cNvSpPr>
            <a:spLocks noGrp="1"/>
          </p:cNvSpPr>
          <p:nvPr>
            <p:ph type="title"/>
          </p:nvPr>
        </p:nvSpPr>
        <p:spPr/>
        <p:txBody>
          <a:bodyPr/>
          <a:lstStyle/>
          <a:p>
            <a:r>
              <a:rPr lang="en-US"/>
              <a:t>Overloading method </a:t>
            </a:r>
            <a:r>
              <a:rPr lang="en-US" baseline="30000">
                <a:solidFill>
                  <a:schemeClr val="bg1">
                    <a:lumMod val="75000"/>
                  </a:schemeClr>
                </a:solidFill>
              </a:rPr>
              <a:t>[4]</a:t>
            </a:r>
            <a:endParaRPr lang="en-GB"/>
          </a:p>
        </p:txBody>
      </p:sp>
      <p:sp>
        <p:nvSpPr>
          <p:cNvPr id="3" name="Content Placeholder 2">
            <a:extLst>
              <a:ext uri="{FF2B5EF4-FFF2-40B4-BE49-F238E27FC236}">
                <a16:creationId xmlns:a16="http://schemas.microsoft.com/office/drawing/2014/main" id="{8295FBEF-4DAA-4869-A25E-193E003419BB}"/>
              </a:ext>
            </a:extLst>
          </p:cNvPr>
          <p:cNvSpPr>
            <a:spLocks noGrp="1"/>
          </p:cNvSpPr>
          <p:nvPr>
            <p:ph idx="1"/>
          </p:nvPr>
        </p:nvSpPr>
        <p:spPr/>
        <p:txBody>
          <a:bodyPr/>
          <a:lstStyle/>
          <a:p>
            <a:r>
              <a:rPr lang="en-US"/>
              <a:t>Ví dụ</a:t>
            </a:r>
            <a:endParaRPr lang="en-GB"/>
          </a:p>
        </p:txBody>
      </p:sp>
      <p:sp>
        <p:nvSpPr>
          <p:cNvPr id="4" name="Date Placeholder 3">
            <a:extLst>
              <a:ext uri="{FF2B5EF4-FFF2-40B4-BE49-F238E27FC236}">
                <a16:creationId xmlns:a16="http://schemas.microsoft.com/office/drawing/2014/main" id="{D85B60AC-857E-4138-98B8-63F829F36744}"/>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74F22A2-95DA-4D9D-A77F-D0EB114D8BFD}"/>
              </a:ext>
            </a:extLst>
          </p:cNvPr>
          <p:cNvSpPr>
            <a:spLocks noGrp="1"/>
          </p:cNvSpPr>
          <p:nvPr>
            <p:ph type="sldNum" sz="quarter" idx="11"/>
          </p:nvPr>
        </p:nvSpPr>
        <p:spPr/>
        <p:txBody>
          <a:bodyPr/>
          <a:lstStyle/>
          <a:p>
            <a:pPr>
              <a:defRPr/>
            </a:pPr>
            <a:fld id="{5F4B234B-ADCF-47EA-94FA-1884F3D26864}" type="slidenum">
              <a:rPr lang="en-US" altLang="en-US" smtClean="0"/>
              <a:pPr>
                <a:defRPr/>
              </a:pPr>
              <a:t>42</a:t>
            </a:fld>
            <a:endParaRPr lang="en-US" altLang="en-US"/>
          </a:p>
        </p:txBody>
      </p:sp>
      <p:sp>
        <p:nvSpPr>
          <p:cNvPr id="8" name="TextBox 7">
            <a:extLst>
              <a:ext uri="{FF2B5EF4-FFF2-40B4-BE49-F238E27FC236}">
                <a16:creationId xmlns:a16="http://schemas.microsoft.com/office/drawing/2014/main" id="{AD83846A-6D44-422D-A457-94A7EB0B28A8}"/>
              </a:ext>
            </a:extLst>
          </p:cNvPr>
          <p:cNvSpPr txBox="1"/>
          <p:nvPr/>
        </p:nvSpPr>
        <p:spPr>
          <a:xfrm>
            <a:off x="1132703" y="1700808"/>
            <a:ext cx="3245440"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00FF"/>
                </a:solidFill>
                <a:effectLst>
                  <a:outerShdw blurRad="38100" dist="38100" dir="2700000" algn="tl">
                    <a:srgbClr val="000000">
                      <a:alpha val="43137"/>
                    </a:srgbClr>
                  </a:outerShdw>
                </a:effectLst>
              </a:rPr>
              <a:t>float</a:t>
            </a:r>
            <a:r>
              <a:rPr lang="en-US" sz="2500" b="1">
                <a:effectLst>
                  <a:outerShdw blurRad="38100" dist="38100" dir="2700000" algn="tl">
                    <a:srgbClr val="000000">
                      <a:alpha val="43137"/>
                    </a:srgbClr>
                  </a:outerShdw>
                </a:effectLst>
              </a:rPr>
              <a:t> tryMe (int x){</a:t>
            </a:r>
          </a:p>
          <a:p>
            <a:r>
              <a:rPr lang="en-US" sz="2500" b="1">
                <a:effectLst>
                  <a:outerShdw blurRad="38100" dist="38100" dir="2700000" algn="tl">
                    <a:srgbClr val="000000">
                      <a:alpha val="43137"/>
                    </a:srgbClr>
                  </a:outerShdw>
                </a:effectLst>
              </a:rPr>
              <a:t>	return x + .375;</a:t>
            </a:r>
          </a:p>
          <a:p>
            <a:r>
              <a:rPr lang="en-US" sz="2500" b="1">
                <a:effectLst>
                  <a:outerShdw blurRad="38100" dist="38100" dir="2700000" algn="tl">
                    <a:srgbClr val="000000">
                      <a:alpha val="43137"/>
                    </a:srgbClr>
                  </a:outerShdw>
                </a:effectLst>
              </a:rPr>
              <a:t>}</a:t>
            </a:r>
            <a:endParaRPr lang="en-GB" sz="2500" b="1">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3F86B698-4B0E-4571-B498-B8A825EA0093}"/>
              </a:ext>
            </a:extLst>
          </p:cNvPr>
          <p:cNvSpPr txBox="1"/>
          <p:nvPr/>
        </p:nvSpPr>
        <p:spPr>
          <a:xfrm>
            <a:off x="1143000" y="3598020"/>
            <a:ext cx="3809056"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0000FF"/>
                </a:solidFill>
                <a:effectLst>
                  <a:outerShdw blurRad="38100" dist="38100" dir="2700000" algn="tl">
                    <a:srgbClr val="000000">
                      <a:alpha val="43137"/>
                    </a:srgbClr>
                  </a:outerShdw>
                </a:effectLst>
              </a:rPr>
              <a:t>float</a:t>
            </a:r>
            <a:r>
              <a:rPr lang="en-US" sz="2500" b="1">
                <a:effectLst>
                  <a:outerShdw blurRad="38100" dist="38100" dir="2700000" algn="tl">
                    <a:srgbClr val="000000">
                      <a:alpha val="43137"/>
                    </a:srgbClr>
                  </a:outerShdw>
                </a:effectLst>
              </a:rPr>
              <a:t> tryMe (int x, float y){</a:t>
            </a:r>
          </a:p>
          <a:p>
            <a:r>
              <a:rPr lang="en-US" sz="2500" b="1">
                <a:effectLst>
                  <a:outerShdw blurRad="38100" dist="38100" dir="2700000" algn="tl">
                    <a:srgbClr val="000000">
                      <a:alpha val="43137"/>
                    </a:srgbClr>
                  </a:outerShdw>
                </a:effectLst>
              </a:rPr>
              <a:t>	return x*y</a:t>
            </a:r>
          </a:p>
          <a:p>
            <a:r>
              <a:rPr lang="en-US" sz="2500" b="1">
                <a:effectLst>
                  <a:outerShdw blurRad="38100" dist="38100" dir="2700000" algn="tl">
                    <a:srgbClr val="000000">
                      <a:alpha val="43137"/>
                    </a:srgbClr>
                  </a:outerShdw>
                </a:effectLst>
              </a:rPr>
              <a:t>}</a:t>
            </a:r>
            <a:endParaRPr lang="en-GB" sz="2500" b="1">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6417C006-F059-404C-8FFB-1B2D18FF56CE}"/>
              </a:ext>
            </a:extLst>
          </p:cNvPr>
          <p:cNvSpPr txBox="1"/>
          <p:nvPr/>
        </p:nvSpPr>
        <p:spPr>
          <a:xfrm>
            <a:off x="5436096" y="2947303"/>
            <a:ext cx="3389069"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Result = tryMe(25, 4.32)</a:t>
            </a:r>
            <a:endParaRPr lang="en-GB" sz="2500"/>
          </a:p>
        </p:txBody>
      </p:sp>
      <p:sp>
        <p:nvSpPr>
          <p:cNvPr id="11" name="TextBox 10">
            <a:extLst>
              <a:ext uri="{FF2B5EF4-FFF2-40B4-BE49-F238E27FC236}">
                <a16:creationId xmlns:a16="http://schemas.microsoft.com/office/drawing/2014/main" id="{935347A1-994D-4F85-B81F-7E0C6BD2D75B}"/>
              </a:ext>
            </a:extLst>
          </p:cNvPr>
          <p:cNvSpPr txBox="1"/>
          <p:nvPr/>
        </p:nvSpPr>
        <p:spPr>
          <a:xfrm>
            <a:off x="6156176" y="2374156"/>
            <a:ext cx="1338828" cy="369332"/>
          </a:xfrm>
          <a:prstGeom prst="rect">
            <a:avLst/>
          </a:prstGeom>
          <a:noFill/>
        </p:spPr>
        <p:txBody>
          <a:bodyPr wrap="none" rtlCol="0">
            <a:spAutoFit/>
          </a:bodyPr>
          <a:lstStyle/>
          <a:p>
            <a:r>
              <a:rPr lang="en-US" b="1">
                <a:solidFill>
                  <a:srgbClr val="0000FF"/>
                </a:solidFill>
                <a:effectLst>
                  <a:outerShdw blurRad="38100" dist="38100" dir="2700000" algn="tl">
                    <a:srgbClr val="000000">
                      <a:alpha val="43137"/>
                    </a:srgbClr>
                  </a:outerShdw>
                </a:effectLst>
              </a:rPr>
              <a:t>Invocation</a:t>
            </a:r>
            <a:endParaRPr lang="en-GB" b="1">
              <a:solidFill>
                <a:srgbClr val="0000FF"/>
              </a:solidFill>
              <a:effectLst>
                <a:outerShdw blurRad="38100" dist="38100" dir="2700000" algn="tl">
                  <a:srgbClr val="000000">
                    <a:alpha val="43137"/>
                  </a:srgbClr>
                </a:outerShdw>
              </a:effectLst>
            </a:endParaRPr>
          </a:p>
        </p:txBody>
      </p:sp>
      <p:cxnSp>
        <p:nvCxnSpPr>
          <p:cNvPr id="16" name="Connector: Elbow 15">
            <a:extLst>
              <a:ext uri="{FF2B5EF4-FFF2-40B4-BE49-F238E27FC236}">
                <a16:creationId xmlns:a16="http://schemas.microsoft.com/office/drawing/2014/main" id="{0FDCD228-6F61-4523-81C6-ADC3285BC4F4}"/>
              </a:ext>
            </a:extLst>
          </p:cNvPr>
          <p:cNvCxnSpPr>
            <a:cxnSpLocks/>
          </p:cNvCxnSpPr>
          <p:nvPr/>
        </p:nvCxnSpPr>
        <p:spPr>
          <a:xfrm rot="10800000" flipV="1">
            <a:off x="4932040" y="3571764"/>
            <a:ext cx="2088232" cy="685327"/>
          </a:xfrm>
          <a:prstGeom prst="bentConnector3">
            <a:avLst>
              <a:gd name="adj1" fmla="val -2402"/>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95644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A5607-9FCC-4D2D-8353-EFE2DF7E58B3}"/>
              </a:ext>
            </a:extLst>
          </p:cNvPr>
          <p:cNvSpPr>
            <a:spLocks noGrp="1"/>
          </p:cNvSpPr>
          <p:nvPr>
            <p:ph type="title"/>
          </p:nvPr>
        </p:nvSpPr>
        <p:spPr/>
        <p:txBody>
          <a:bodyPr/>
          <a:lstStyle/>
          <a:p>
            <a:r>
              <a:rPr lang="en-US"/>
              <a:t>Overloading method </a:t>
            </a:r>
            <a:r>
              <a:rPr lang="en-US" baseline="30000">
                <a:solidFill>
                  <a:schemeClr val="bg1">
                    <a:lumMod val="75000"/>
                  </a:schemeClr>
                </a:solidFill>
              </a:rPr>
              <a:t>[4]</a:t>
            </a:r>
            <a:endParaRPr lang="en-GB"/>
          </a:p>
        </p:txBody>
      </p:sp>
      <p:sp>
        <p:nvSpPr>
          <p:cNvPr id="3" name="Content Placeholder 2">
            <a:extLst>
              <a:ext uri="{FF2B5EF4-FFF2-40B4-BE49-F238E27FC236}">
                <a16:creationId xmlns:a16="http://schemas.microsoft.com/office/drawing/2014/main" id="{8295FBEF-4DAA-4869-A25E-193E003419BB}"/>
              </a:ext>
            </a:extLst>
          </p:cNvPr>
          <p:cNvSpPr>
            <a:spLocks noGrp="1"/>
          </p:cNvSpPr>
          <p:nvPr>
            <p:ph idx="1"/>
          </p:nvPr>
        </p:nvSpPr>
        <p:spPr>
          <a:xfrm>
            <a:off x="609600" y="1052736"/>
            <a:ext cx="8143873" cy="5248275"/>
          </a:xfrm>
        </p:spPr>
        <p:txBody>
          <a:bodyPr/>
          <a:lstStyle/>
          <a:p>
            <a:r>
              <a:rPr lang="en-US"/>
              <a:t>Ví dụ Tái sử dụng Constructor</a:t>
            </a:r>
            <a:endParaRPr lang="en-GB"/>
          </a:p>
        </p:txBody>
      </p:sp>
      <p:sp>
        <p:nvSpPr>
          <p:cNvPr id="4" name="Date Placeholder 3">
            <a:extLst>
              <a:ext uri="{FF2B5EF4-FFF2-40B4-BE49-F238E27FC236}">
                <a16:creationId xmlns:a16="http://schemas.microsoft.com/office/drawing/2014/main" id="{D85B60AC-857E-4138-98B8-63F829F36744}"/>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74F22A2-95DA-4D9D-A77F-D0EB114D8BFD}"/>
              </a:ext>
            </a:extLst>
          </p:cNvPr>
          <p:cNvSpPr>
            <a:spLocks noGrp="1"/>
          </p:cNvSpPr>
          <p:nvPr>
            <p:ph type="sldNum" sz="quarter" idx="11"/>
          </p:nvPr>
        </p:nvSpPr>
        <p:spPr/>
        <p:txBody>
          <a:bodyPr/>
          <a:lstStyle/>
          <a:p>
            <a:pPr>
              <a:defRPr/>
            </a:pPr>
            <a:fld id="{5F4B234B-ADCF-47EA-94FA-1884F3D26864}" type="slidenum">
              <a:rPr lang="en-US" altLang="en-US" smtClean="0"/>
              <a:pPr>
                <a:defRPr/>
              </a:pPr>
              <a:t>43</a:t>
            </a:fld>
            <a:endParaRPr lang="en-US" altLang="en-US"/>
          </a:p>
        </p:txBody>
      </p:sp>
      <p:sp>
        <p:nvSpPr>
          <p:cNvPr id="8" name="TextBox 7">
            <a:extLst>
              <a:ext uri="{FF2B5EF4-FFF2-40B4-BE49-F238E27FC236}">
                <a16:creationId xmlns:a16="http://schemas.microsoft.com/office/drawing/2014/main" id="{AD83846A-6D44-422D-A457-94A7EB0B28A8}"/>
              </a:ext>
            </a:extLst>
          </p:cNvPr>
          <p:cNvSpPr txBox="1"/>
          <p:nvPr/>
        </p:nvSpPr>
        <p:spPr>
          <a:xfrm>
            <a:off x="1132703" y="1700808"/>
            <a:ext cx="3245440"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float tryMe (int x){</a:t>
            </a:r>
          </a:p>
          <a:p>
            <a:r>
              <a:rPr lang="en-US" sz="2500" b="1">
                <a:effectLst>
                  <a:outerShdw blurRad="38100" dist="38100" dir="2700000" algn="tl">
                    <a:srgbClr val="000000">
                      <a:alpha val="43137"/>
                    </a:srgbClr>
                  </a:outerShdw>
                </a:effectLst>
              </a:rPr>
              <a:t>	return x + .375;</a:t>
            </a:r>
          </a:p>
          <a:p>
            <a:r>
              <a:rPr lang="en-US" sz="2500" b="1">
                <a:effectLst>
                  <a:outerShdw blurRad="38100" dist="38100" dir="2700000" algn="tl">
                    <a:srgbClr val="000000">
                      <a:alpha val="43137"/>
                    </a:srgbClr>
                  </a:outerShdw>
                </a:effectLst>
              </a:rPr>
              <a:t>}</a:t>
            </a:r>
            <a:endParaRPr lang="en-GB" sz="2500" b="1">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3F86B698-4B0E-4571-B498-B8A825EA0093}"/>
              </a:ext>
            </a:extLst>
          </p:cNvPr>
          <p:cNvSpPr txBox="1"/>
          <p:nvPr/>
        </p:nvSpPr>
        <p:spPr>
          <a:xfrm>
            <a:off x="1143000" y="3598020"/>
            <a:ext cx="3809056" cy="124649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effectLst>
                  <a:outerShdw blurRad="38100" dist="38100" dir="2700000" algn="tl">
                    <a:srgbClr val="000000">
                      <a:alpha val="43137"/>
                    </a:srgbClr>
                  </a:outerShdw>
                </a:effectLst>
              </a:rPr>
              <a:t>float tryMe (int x, float y){</a:t>
            </a:r>
          </a:p>
          <a:p>
            <a:r>
              <a:rPr lang="en-US" sz="2500" b="1">
                <a:effectLst>
                  <a:outerShdw blurRad="38100" dist="38100" dir="2700000" algn="tl">
                    <a:srgbClr val="000000">
                      <a:alpha val="43137"/>
                    </a:srgbClr>
                  </a:outerShdw>
                </a:effectLst>
              </a:rPr>
              <a:t>	return x*y</a:t>
            </a:r>
          </a:p>
          <a:p>
            <a:r>
              <a:rPr lang="en-US" sz="2500" b="1">
                <a:effectLst>
                  <a:outerShdw blurRad="38100" dist="38100" dir="2700000" algn="tl">
                    <a:srgbClr val="000000">
                      <a:alpha val="43137"/>
                    </a:srgbClr>
                  </a:outerShdw>
                </a:effectLst>
              </a:rPr>
              <a:t>}</a:t>
            </a:r>
            <a:endParaRPr lang="en-GB" sz="2500" b="1">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6417C006-F059-404C-8FFB-1B2D18FF56CE}"/>
              </a:ext>
            </a:extLst>
          </p:cNvPr>
          <p:cNvSpPr txBox="1"/>
          <p:nvPr/>
        </p:nvSpPr>
        <p:spPr>
          <a:xfrm>
            <a:off x="5436096" y="2947303"/>
            <a:ext cx="3389069" cy="47705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t>Result = tryMe(25, 4.32)</a:t>
            </a:r>
            <a:endParaRPr lang="en-GB" sz="2500"/>
          </a:p>
        </p:txBody>
      </p:sp>
      <p:sp>
        <p:nvSpPr>
          <p:cNvPr id="11" name="TextBox 10">
            <a:extLst>
              <a:ext uri="{FF2B5EF4-FFF2-40B4-BE49-F238E27FC236}">
                <a16:creationId xmlns:a16="http://schemas.microsoft.com/office/drawing/2014/main" id="{935347A1-994D-4F85-B81F-7E0C6BD2D75B}"/>
              </a:ext>
            </a:extLst>
          </p:cNvPr>
          <p:cNvSpPr txBox="1"/>
          <p:nvPr/>
        </p:nvSpPr>
        <p:spPr>
          <a:xfrm>
            <a:off x="6156176" y="2374156"/>
            <a:ext cx="1338828" cy="369332"/>
          </a:xfrm>
          <a:prstGeom prst="rect">
            <a:avLst/>
          </a:prstGeom>
          <a:noFill/>
        </p:spPr>
        <p:txBody>
          <a:bodyPr wrap="none" rtlCol="0">
            <a:spAutoFit/>
          </a:bodyPr>
          <a:lstStyle/>
          <a:p>
            <a:r>
              <a:rPr lang="en-US" b="1">
                <a:solidFill>
                  <a:srgbClr val="0000FF"/>
                </a:solidFill>
                <a:effectLst>
                  <a:outerShdw blurRad="38100" dist="38100" dir="2700000" algn="tl">
                    <a:srgbClr val="000000">
                      <a:alpha val="43137"/>
                    </a:srgbClr>
                  </a:outerShdw>
                </a:effectLst>
              </a:rPr>
              <a:t>Invocation</a:t>
            </a:r>
            <a:endParaRPr lang="en-GB" b="1">
              <a:solidFill>
                <a:srgbClr val="0000FF"/>
              </a:solidFill>
              <a:effectLst>
                <a:outerShdw blurRad="38100" dist="38100" dir="2700000" algn="tl">
                  <a:srgbClr val="000000">
                    <a:alpha val="43137"/>
                  </a:srgbClr>
                </a:outerShdw>
              </a:effectLst>
            </a:endParaRPr>
          </a:p>
        </p:txBody>
      </p:sp>
      <p:cxnSp>
        <p:nvCxnSpPr>
          <p:cNvPr id="16" name="Connector: Elbow 15">
            <a:extLst>
              <a:ext uri="{FF2B5EF4-FFF2-40B4-BE49-F238E27FC236}">
                <a16:creationId xmlns:a16="http://schemas.microsoft.com/office/drawing/2014/main" id="{0FDCD228-6F61-4523-81C6-ADC3285BC4F4}"/>
              </a:ext>
            </a:extLst>
          </p:cNvPr>
          <p:cNvCxnSpPr>
            <a:cxnSpLocks/>
          </p:cNvCxnSpPr>
          <p:nvPr/>
        </p:nvCxnSpPr>
        <p:spPr>
          <a:xfrm rot="10800000" flipV="1">
            <a:off x="4932040" y="3571764"/>
            <a:ext cx="2088232" cy="685327"/>
          </a:xfrm>
          <a:prstGeom prst="bentConnector3">
            <a:avLst>
              <a:gd name="adj1" fmla="val -2402"/>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3CA64D84-F902-4B56-9D3D-AD6198C43C49}"/>
              </a:ext>
            </a:extLst>
          </p:cNvPr>
          <p:cNvSpPr txBox="1"/>
          <p:nvPr/>
        </p:nvSpPr>
        <p:spPr>
          <a:xfrm>
            <a:off x="4343400" y="4932619"/>
            <a:ext cx="3839513" cy="369332"/>
          </a:xfrm>
          <a:prstGeom prst="rect">
            <a:avLst/>
          </a:prstGeom>
          <a:noFill/>
        </p:spPr>
        <p:txBody>
          <a:bodyPr wrap="none" rtlCol="0">
            <a:spAutoFit/>
          </a:bodyPr>
          <a:lstStyle/>
          <a:p>
            <a:r>
              <a:rPr lang="en-US"/>
              <a:t>Tái sử dụng lại Constructor 1 đối số</a:t>
            </a:r>
            <a:endParaRPr lang="en-GB"/>
          </a:p>
        </p:txBody>
      </p:sp>
    </p:spTree>
    <p:extLst>
      <p:ext uri="{BB962C8B-B14F-4D97-AF65-F5344CB8AC3E}">
        <p14:creationId xmlns:p14="http://schemas.microsoft.com/office/powerpoint/2010/main" val="13118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EEB9-B15F-4B8A-9C71-74C10DA11D98}"/>
              </a:ext>
            </a:extLst>
          </p:cNvPr>
          <p:cNvSpPr>
            <a:spLocks noGrp="1"/>
          </p:cNvSpPr>
          <p:nvPr>
            <p:ph type="title"/>
          </p:nvPr>
        </p:nvSpPr>
        <p:spPr/>
        <p:txBody>
          <a:bodyPr/>
          <a:lstStyle/>
          <a:p>
            <a:r>
              <a:rPr lang="en-US"/>
              <a:t>Overloading method </a:t>
            </a:r>
            <a:r>
              <a:rPr lang="en-US" baseline="30000">
                <a:solidFill>
                  <a:schemeClr val="bg1">
                    <a:lumMod val="75000"/>
                  </a:schemeClr>
                </a:solidFill>
              </a:rPr>
              <a:t>[4]</a:t>
            </a:r>
            <a:endParaRPr lang="en-GB"/>
          </a:p>
        </p:txBody>
      </p:sp>
      <p:sp>
        <p:nvSpPr>
          <p:cNvPr id="3" name="Content Placeholder 2">
            <a:extLst>
              <a:ext uri="{FF2B5EF4-FFF2-40B4-BE49-F238E27FC236}">
                <a16:creationId xmlns:a16="http://schemas.microsoft.com/office/drawing/2014/main" id="{5C715E56-48D3-41CD-8F1F-5437B7DB62AB}"/>
              </a:ext>
            </a:extLst>
          </p:cNvPr>
          <p:cNvSpPr>
            <a:spLocks noGrp="1"/>
          </p:cNvSpPr>
          <p:nvPr>
            <p:ph idx="1"/>
          </p:nvPr>
        </p:nvSpPr>
        <p:spPr/>
        <p:txBody>
          <a:bodyPr/>
          <a:lstStyle/>
          <a:p>
            <a:r>
              <a:rPr lang="en-US"/>
              <a:t>Parameter list</a:t>
            </a:r>
          </a:p>
          <a:p>
            <a:pPr lvl="1"/>
            <a:r>
              <a:rPr lang="en-US"/>
              <a:t>Là trường hợp đặc biệt của Overloading Method.</a:t>
            </a:r>
          </a:p>
          <a:p>
            <a:pPr lvl="1"/>
            <a:endParaRPr lang="en-US"/>
          </a:p>
          <a:p>
            <a:pPr lvl="1"/>
            <a:endParaRPr lang="en-US"/>
          </a:p>
          <a:p>
            <a:pPr lvl="1"/>
            <a:endParaRPr lang="en-US"/>
          </a:p>
          <a:p>
            <a:pPr lvl="1"/>
            <a:endParaRPr lang="en-US"/>
          </a:p>
          <a:p>
            <a:pPr lvl="1"/>
            <a:endParaRPr lang="en-US"/>
          </a:p>
          <a:p>
            <a:pPr lvl="1"/>
            <a:endParaRPr lang="en-US"/>
          </a:p>
          <a:p>
            <a:pPr lvl="1"/>
            <a:r>
              <a:rPr lang="en-US"/>
              <a:t>Ta có thể truyền bao nhiêu đối số kiểu int vào cho phương thức Sum cũng được</a:t>
            </a:r>
            <a:endParaRPr lang="en-GB"/>
          </a:p>
        </p:txBody>
      </p:sp>
      <p:sp>
        <p:nvSpPr>
          <p:cNvPr id="4" name="Date Placeholder 3">
            <a:extLst>
              <a:ext uri="{FF2B5EF4-FFF2-40B4-BE49-F238E27FC236}">
                <a16:creationId xmlns:a16="http://schemas.microsoft.com/office/drawing/2014/main" id="{293BB789-FA58-4C13-8847-95F6E7B86173}"/>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EA39BDA-46FD-43E2-A083-FFB24BE2772A}"/>
              </a:ext>
            </a:extLst>
          </p:cNvPr>
          <p:cNvSpPr>
            <a:spLocks noGrp="1"/>
          </p:cNvSpPr>
          <p:nvPr>
            <p:ph type="sldNum" sz="quarter" idx="11"/>
          </p:nvPr>
        </p:nvSpPr>
        <p:spPr/>
        <p:txBody>
          <a:bodyPr/>
          <a:lstStyle/>
          <a:p>
            <a:pPr>
              <a:defRPr/>
            </a:pPr>
            <a:fld id="{5F4B234B-ADCF-47EA-94FA-1884F3D26864}" type="slidenum">
              <a:rPr lang="en-US" altLang="en-US" smtClean="0"/>
              <a:pPr>
                <a:defRPr/>
              </a:pPr>
              <a:t>44</a:t>
            </a:fld>
            <a:endParaRPr lang="en-US" altLang="en-US"/>
          </a:p>
        </p:txBody>
      </p:sp>
      <p:sp>
        <p:nvSpPr>
          <p:cNvPr id="6" name="TextBox 5">
            <a:extLst>
              <a:ext uri="{FF2B5EF4-FFF2-40B4-BE49-F238E27FC236}">
                <a16:creationId xmlns:a16="http://schemas.microsoft.com/office/drawing/2014/main" id="{8B7C6D2C-F7A4-4527-8836-FFE5B948BCF7}"/>
              </a:ext>
            </a:extLst>
          </p:cNvPr>
          <p:cNvSpPr txBox="1"/>
          <p:nvPr/>
        </p:nvSpPr>
        <p:spPr>
          <a:xfrm>
            <a:off x="1143000" y="2312876"/>
            <a:ext cx="3659976" cy="2785378"/>
          </a:xfrm>
          <a:prstGeom prst="rect">
            <a:avLst/>
          </a:prstGeom>
          <a:noFill/>
        </p:spPr>
        <p:txBody>
          <a:bodyPr wrap="none" rtlCol="0">
            <a:spAutoFit/>
          </a:bodyPr>
          <a:lstStyle/>
          <a:p>
            <a:r>
              <a:rPr lang="en-US" sz="2500">
                <a:solidFill>
                  <a:srgbClr val="0000FF"/>
                </a:solidFill>
              </a:rPr>
              <a:t>public int </a:t>
            </a:r>
            <a:r>
              <a:rPr lang="en-US" sz="2500"/>
              <a:t>Sum(</a:t>
            </a:r>
            <a:r>
              <a:rPr lang="en-US" sz="2500">
                <a:solidFill>
                  <a:srgbClr val="0000FF"/>
                </a:solidFill>
              </a:rPr>
              <a:t>int …</a:t>
            </a:r>
            <a:r>
              <a:rPr lang="en-US" sz="2500"/>
              <a:t>arr){</a:t>
            </a:r>
          </a:p>
          <a:p>
            <a:r>
              <a:rPr lang="en-US" sz="2500"/>
              <a:t>	</a:t>
            </a:r>
            <a:r>
              <a:rPr lang="en-US" sz="2500">
                <a:solidFill>
                  <a:srgbClr val="0000FF"/>
                </a:solidFill>
              </a:rPr>
              <a:t>int </a:t>
            </a:r>
            <a:r>
              <a:rPr lang="en-US" sz="2500"/>
              <a:t>s=0;</a:t>
            </a:r>
          </a:p>
          <a:p>
            <a:r>
              <a:rPr lang="en-US" sz="2500"/>
              <a:t>	</a:t>
            </a:r>
            <a:r>
              <a:rPr lang="en-US" sz="2500">
                <a:solidFill>
                  <a:srgbClr val="0000FF"/>
                </a:solidFill>
              </a:rPr>
              <a:t>for</a:t>
            </a:r>
            <a:r>
              <a:rPr lang="en-US" sz="2500"/>
              <a:t>(int x </a:t>
            </a:r>
            <a:r>
              <a:rPr lang="en-US" sz="2500">
                <a:solidFill>
                  <a:srgbClr val="0000FF"/>
                </a:solidFill>
              </a:rPr>
              <a:t>in </a:t>
            </a:r>
            <a:r>
              <a:rPr lang="en-US" sz="2500"/>
              <a:t>arr){</a:t>
            </a:r>
          </a:p>
          <a:p>
            <a:r>
              <a:rPr lang="en-US" sz="2500"/>
              <a:t>		s+=x;</a:t>
            </a:r>
          </a:p>
          <a:p>
            <a:r>
              <a:rPr lang="en-US" sz="2500"/>
              <a:t>	}</a:t>
            </a:r>
          </a:p>
          <a:p>
            <a:r>
              <a:rPr lang="en-US" sz="2500"/>
              <a:t>	</a:t>
            </a:r>
            <a:r>
              <a:rPr lang="en-US" sz="2500">
                <a:solidFill>
                  <a:srgbClr val="0000FF"/>
                </a:solidFill>
              </a:rPr>
              <a:t>return</a:t>
            </a:r>
            <a:r>
              <a:rPr lang="en-US" sz="2500"/>
              <a:t> s;</a:t>
            </a:r>
          </a:p>
          <a:p>
            <a:r>
              <a:rPr lang="en-US" sz="2500"/>
              <a:t>}</a:t>
            </a:r>
            <a:endParaRPr lang="en-GB" sz="2500"/>
          </a:p>
        </p:txBody>
      </p:sp>
      <p:sp>
        <p:nvSpPr>
          <p:cNvPr id="7" name="TextBox 6">
            <a:extLst>
              <a:ext uri="{FF2B5EF4-FFF2-40B4-BE49-F238E27FC236}">
                <a16:creationId xmlns:a16="http://schemas.microsoft.com/office/drawing/2014/main" id="{F51988D2-7BB9-4938-8637-837B7BEAF2AF}"/>
              </a:ext>
            </a:extLst>
          </p:cNvPr>
          <p:cNvSpPr txBox="1"/>
          <p:nvPr/>
        </p:nvSpPr>
        <p:spPr>
          <a:xfrm>
            <a:off x="5328922" y="2800473"/>
            <a:ext cx="2416046" cy="1246495"/>
          </a:xfrm>
          <a:prstGeom prst="rect">
            <a:avLst/>
          </a:prstGeom>
          <a:noFill/>
        </p:spPr>
        <p:txBody>
          <a:bodyPr wrap="none" rtlCol="0">
            <a:spAutoFit/>
          </a:bodyPr>
          <a:lstStyle/>
          <a:p>
            <a:r>
              <a:rPr lang="en-US" sz="2500">
                <a:solidFill>
                  <a:srgbClr val="C00000"/>
                </a:solidFill>
              </a:rPr>
              <a:t>Sum(1, 2, 4)</a:t>
            </a:r>
          </a:p>
          <a:p>
            <a:r>
              <a:rPr lang="en-US" sz="2500">
                <a:solidFill>
                  <a:srgbClr val="C00000"/>
                </a:solidFill>
              </a:rPr>
              <a:t>Sum()</a:t>
            </a:r>
          </a:p>
          <a:p>
            <a:r>
              <a:rPr lang="en-US" sz="2500">
                <a:solidFill>
                  <a:srgbClr val="C00000"/>
                </a:solidFill>
              </a:rPr>
              <a:t>Sum(1, 5, -8, 2)</a:t>
            </a:r>
            <a:endParaRPr lang="en-GB" sz="2500">
              <a:solidFill>
                <a:srgbClr val="C00000"/>
              </a:solidFill>
            </a:endParaRPr>
          </a:p>
        </p:txBody>
      </p:sp>
    </p:spTree>
    <p:extLst>
      <p:ext uri="{BB962C8B-B14F-4D97-AF65-F5344CB8AC3E}">
        <p14:creationId xmlns:p14="http://schemas.microsoft.com/office/powerpoint/2010/main" val="2021564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3949-0BE3-433C-9C6A-FAF242866F9F}"/>
              </a:ext>
            </a:extLst>
          </p:cNvPr>
          <p:cNvSpPr>
            <a:spLocks noGrp="1"/>
          </p:cNvSpPr>
          <p:nvPr>
            <p:ph type="title"/>
          </p:nvPr>
        </p:nvSpPr>
        <p:spPr/>
        <p:txBody>
          <a:bodyPr/>
          <a:lstStyle/>
          <a:p>
            <a:r>
              <a:rPr lang="en-US"/>
              <a:t>Tham chiếu This </a:t>
            </a:r>
            <a:r>
              <a:rPr lang="en-US" baseline="30000">
                <a:solidFill>
                  <a:schemeClr val="bg1">
                    <a:lumMod val="75000"/>
                  </a:schemeClr>
                </a:solidFill>
              </a:rPr>
              <a:t>[5]</a:t>
            </a:r>
            <a:endParaRPr lang="en-GB"/>
          </a:p>
        </p:txBody>
      </p:sp>
      <p:sp>
        <p:nvSpPr>
          <p:cNvPr id="3" name="Content Placeholder 2">
            <a:extLst>
              <a:ext uri="{FF2B5EF4-FFF2-40B4-BE49-F238E27FC236}">
                <a16:creationId xmlns:a16="http://schemas.microsoft.com/office/drawing/2014/main" id="{58FE42A9-0658-4445-B003-9C637320BAD5}"/>
              </a:ext>
            </a:extLst>
          </p:cNvPr>
          <p:cNvSpPr>
            <a:spLocks noGrp="1"/>
          </p:cNvSpPr>
          <p:nvPr>
            <p:ph idx="1"/>
          </p:nvPr>
        </p:nvSpPr>
        <p:spPr/>
        <p:txBody>
          <a:bodyPr/>
          <a:lstStyle/>
          <a:p>
            <a:r>
              <a:rPr lang="en-US"/>
              <a:t>Instance variable và local variable</a:t>
            </a:r>
          </a:p>
          <a:p>
            <a:r>
              <a:rPr lang="en-US"/>
              <a:t>This là gì</a:t>
            </a:r>
          </a:p>
          <a:p>
            <a:r>
              <a:rPr lang="en-US"/>
              <a:t>Ứng dụng của this?</a:t>
            </a:r>
          </a:p>
          <a:p>
            <a:pPr marL="0" indent="0">
              <a:buNone/>
            </a:pPr>
            <a:endParaRPr lang="en-GB"/>
          </a:p>
        </p:txBody>
      </p:sp>
      <p:sp>
        <p:nvSpPr>
          <p:cNvPr id="4" name="Date Placeholder 3">
            <a:extLst>
              <a:ext uri="{FF2B5EF4-FFF2-40B4-BE49-F238E27FC236}">
                <a16:creationId xmlns:a16="http://schemas.microsoft.com/office/drawing/2014/main" id="{010D1A4A-4854-4ADB-8133-9B7E5FAA5EAC}"/>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E2F6C9B-B333-4221-B599-D261C36E0D2F}"/>
              </a:ext>
            </a:extLst>
          </p:cNvPr>
          <p:cNvSpPr>
            <a:spLocks noGrp="1"/>
          </p:cNvSpPr>
          <p:nvPr>
            <p:ph type="sldNum" sz="quarter" idx="11"/>
          </p:nvPr>
        </p:nvSpPr>
        <p:spPr/>
        <p:txBody>
          <a:bodyPr/>
          <a:lstStyle/>
          <a:p>
            <a:pPr>
              <a:defRPr/>
            </a:pPr>
            <a:fld id="{5F4B234B-ADCF-47EA-94FA-1884F3D26864}" type="slidenum">
              <a:rPr lang="en-US" altLang="en-US" smtClean="0"/>
              <a:pPr>
                <a:defRPr/>
              </a:pPr>
              <a:t>45</a:t>
            </a:fld>
            <a:endParaRPr lang="en-US" altLang="en-US"/>
          </a:p>
        </p:txBody>
      </p:sp>
    </p:spTree>
    <p:extLst>
      <p:ext uri="{BB962C8B-B14F-4D97-AF65-F5344CB8AC3E}">
        <p14:creationId xmlns:p14="http://schemas.microsoft.com/office/powerpoint/2010/main" val="739286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3949-0BE3-433C-9C6A-FAF242866F9F}"/>
              </a:ext>
            </a:extLst>
          </p:cNvPr>
          <p:cNvSpPr>
            <a:spLocks noGrp="1"/>
          </p:cNvSpPr>
          <p:nvPr>
            <p:ph type="title"/>
          </p:nvPr>
        </p:nvSpPr>
        <p:spPr/>
        <p:txBody>
          <a:bodyPr/>
          <a:lstStyle/>
          <a:p>
            <a:r>
              <a:rPr lang="en-US"/>
              <a:t>Tham chiếu This </a:t>
            </a:r>
            <a:r>
              <a:rPr lang="en-US" baseline="30000">
                <a:solidFill>
                  <a:schemeClr val="bg1">
                    <a:lumMod val="75000"/>
                  </a:schemeClr>
                </a:solidFill>
              </a:rPr>
              <a:t>[5]</a:t>
            </a:r>
            <a:endParaRPr lang="en-GB"/>
          </a:p>
        </p:txBody>
      </p:sp>
      <p:sp>
        <p:nvSpPr>
          <p:cNvPr id="3" name="Content Placeholder 2">
            <a:extLst>
              <a:ext uri="{FF2B5EF4-FFF2-40B4-BE49-F238E27FC236}">
                <a16:creationId xmlns:a16="http://schemas.microsoft.com/office/drawing/2014/main" id="{58FE42A9-0658-4445-B003-9C637320BAD5}"/>
              </a:ext>
            </a:extLst>
          </p:cNvPr>
          <p:cNvSpPr>
            <a:spLocks noGrp="1"/>
          </p:cNvSpPr>
          <p:nvPr>
            <p:ph idx="1"/>
          </p:nvPr>
        </p:nvSpPr>
        <p:spPr>
          <a:xfrm>
            <a:off x="503548" y="1052736"/>
            <a:ext cx="8534400" cy="5248275"/>
          </a:xfrm>
        </p:spPr>
        <p:txBody>
          <a:bodyPr/>
          <a:lstStyle/>
          <a:p>
            <a:r>
              <a:rPr lang="en-US"/>
              <a:t>Instance variable </a:t>
            </a:r>
          </a:p>
          <a:p>
            <a:pPr lvl="1"/>
            <a:r>
              <a:rPr lang="en-US"/>
              <a:t>Là các </a:t>
            </a:r>
            <a:r>
              <a:rPr lang="en-US">
                <a:solidFill>
                  <a:srgbClr val="0000FF"/>
                </a:solidFill>
              </a:rPr>
              <a:t>thuộc tính</a:t>
            </a:r>
            <a:r>
              <a:rPr lang="en-US"/>
              <a:t>, các </a:t>
            </a:r>
            <a:r>
              <a:rPr lang="en-US">
                <a:solidFill>
                  <a:srgbClr val="0000FF"/>
                </a:solidFill>
              </a:rPr>
              <a:t>biến </a:t>
            </a:r>
            <a:r>
              <a:rPr lang="en-US">
                <a:solidFill>
                  <a:srgbClr val="C00000"/>
                </a:solidFill>
              </a:rPr>
              <a:t>khai báo ngoài lớp</a:t>
            </a:r>
            <a:r>
              <a:rPr lang="en-US"/>
              <a:t>. Toàn bộ </a:t>
            </a:r>
            <a:r>
              <a:rPr lang="en-US">
                <a:solidFill>
                  <a:srgbClr val="0000FF"/>
                </a:solidFill>
              </a:rPr>
              <a:t>các hàm trong lớp </a:t>
            </a:r>
            <a:r>
              <a:rPr lang="en-US"/>
              <a:t>điều có thể </a:t>
            </a:r>
            <a:r>
              <a:rPr lang="en-US">
                <a:solidFill>
                  <a:srgbClr val="0000FF"/>
                </a:solidFill>
              </a:rPr>
              <a:t>truy suất được</a:t>
            </a:r>
          </a:p>
          <a:p>
            <a:r>
              <a:rPr lang="en-US"/>
              <a:t>Local variable</a:t>
            </a:r>
          </a:p>
          <a:p>
            <a:pPr lvl="1"/>
            <a:r>
              <a:rPr lang="en-US"/>
              <a:t>Là các biến được khai báo </a:t>
            </a:r>
            <a:r>
              <a:rPr lang="en-US">
                <a:solidFill>
                  <a:srgbClr val="C00000"/>
                </a:solidFill>
              </a:rPr>
              <a:t>trong đối số của hàm </a:t>
            </a:r>
            <a:r>
              <a:rPr lang="en-US"/>
              <a:t>hoặc </a:t>
            </a:r>
            <a:r>
              <a:rPr lang="en-US">
                <a:solidFill>
                  <a:srgbClr val="C00000"/>
                </a:solidFill>
              </a:rPr>
              <a:t>nội dung hàm</a:t>
            </a:r>
            <a:r>
              <a:rPr lang="en-US"/>
              <a:t>. </a:t>
            </a:r>
            <a:r>
              <a:rPr lang="en-US">
                <a:solidFill>
                  <a:srgbClr val="0000FF"/>
                </a:solidFill>
              </a:rPr>
              <a:t>Chỉ có hàm này </a:t>
            </a:r>
            <a:r>
              <a:rPr lang="en-US"/>
              <a:t>mới </a:t>
            </a:r>
            <a:r>
              <a:rPr lang="en-US">
                <a:solidFill>
                  <a:srgbClr val="0000FF"/>
                </a:solidFill>
              </a:rPr>
              <a:t>truy suất được các biến local variable của nó</a:t>
            </a:r>
          </a:p>
          <a:p>
            <a:r>
              <a:rPr lang="en-US"/>
              <a:t>Ví dụ:	void </a:t>
            </a:r>
            <a:r>
              <a:rPr lang="en-US">
                <a:solidFill>
                  <a:srgbClr val="C00000"/>
                </a:solidFill>
              </a:rPr>
              <a:t>ham1</a:t>
            </a:r>
            <a:r>
              <a:rPr lang="en-US"/>
              <a:t>(</a:t>
            </a:r>
            <a:r>
              <a:rPr lang="en-US">
                <a:solidFill>
                  <a:srgbClr val="0000FF"/>
                </a:solidFill>
              </a:rPr>
              <a:t>int </a:t>
            </a:r>
            <a:r>
              <a:rPr lang="en-US"/>
              <a:t>x,</a:t>
            </a:r>
            <a:r>
              <a:rPr lang="en-US">
                <a:solidFill>
                  <a:srgbClr val="0000FF"/>
                </a:solidFill>
              </a:rPr>
              <a:t> double </a:t>
            </a:r>
            <a:r>
              <a:rPr lang="en-US"/>
              <a:t>y){</a:t>
            </a:r>
          </a:p>
          <a:p>
            <a:pPr marL="0" indent="0">
              <a:buNone/>
            </a:pPr>
            <a:r>
              <a:rPr lang="en-US"/>
              <a:t>			</a:t>
            </a:r>
            <a:r>
              <a:rPr lang="en-US">
                <a:solidFill>
                  <a:srgbClr val="0000FF"/>
                </a:solidFill>
              </a:rPr>
              <a:t>int</a:t>
            </a:r>
            <a:r>
              <a:rPr lang="en-US"/>
              <a:t> k=x+y;</a:t>
            </a:r>
          </a:p>
          <a:p>
            <a:pPr marL="457200" lvl="1" indent="0">
              <a:buNone/>
            </a:pPr>
            <a:r>
              <a:rPr lang="en-US"/>
              <a:t>		}</a:t>
            </a:r>
          </a:p>
          <a:p>
            <a:endParaRPr lang="en-US"/>
          </a:p>
          <a:p>
            <a:pPr marL="0" indent="0">
              <a:buNone/>
            </a:pPr>
            <a:endParaRPr lang="en-GB"/>
          </a:p>
        </p:txBody>
      </p:sp>
      <p:sp>
        <p:nvSpPr>
          <p:cNvPr id="4" name="Date Placeholder 3">
            <a:extLst>
              <a:ext uri="{FF2B5EF4-FFF2-40B4-BE49-F238E27FC236}">
                <a16:creationId xmlns:a16="http://schemas.microsoft.com/office/drawing/2014/main" id="{010D1A4A-4854-4ADB-8133-9B7E5FAA5EAC}"/>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E2F6C9B-B333-4221-B599-D261C36E0D2F}"/>
              </a:ext>
            </a:extLst>
          </p:cNvPr>
          <p:cNvSpPr>
            <a:spLocks noGrp="1"/>
          </p:cNvSpPr>
          <p:nvPr>
            <p:ph type="sldNum" sz="quarter" idx="11"/>
          </p:nvPr>
        </p:nvSpPr>
        <p:spPr/>
        <p:txBody>
          <a:bodyPr/>
          <a:lstStyle/>
          <a:p>
            <a:pPr>
              <a:defRPr/>
            </a:pPr>
            <a:fld id="{5F4B234B-ADCF-47EA-94FA-1884F3D26864}" type="slidenum">
              <a:rPr lang="en-US" altLang="en-US" smtClean="0"/>
              <a:pPr>
                <a:defRPr/>
              </a:pPr>
              <a:t>46</a:t>
            </a:fld>
            <a:endParaRPr lang="en-US" altLang="en-US"/>
          </a:p>
        </p:txBody>
      </p:sp>
      <p:sp>
        <p:nvSpPr>
          <p:cNvPr id="6" name="TextBox 5">
            <a:extLst>
              <a:ext uri="{FF2B5EF4-FFF2-40B4-BE49-F238E27FC236}">
                <a16:creationId xmlns:a16="http://schemas.microsoft.com/office/drawing/2014/main" id="{9C6FFDF7-E3AD-49AA-B8C4-F68BA6B83848}"/>
              </a:ext>
            </a:extLst>
          </p:cNvPr>
          <p:cNvSpPr txBox="1"/>
          <p:nvPr/>
        </p:nvSpPr>
        <p:spPr>
          <a:xfrm>
            <a:off x="5751807" y="5427250"/>
            <a:ext cx="1608133" cy="369332"/>
          </a:xfrm>
          <a:prstGeom prst="rect">
            <a:avLst/>
          </a:prstGeom>
          <a:noFill/>
        </p:spPr>
        <p:txBody>
          <a:bodyPr wrap="none" rtlCol="0">
            <a:spAutoFit/>
          </a:bodyPr>
          <a:lstStyle/>
          <a:p>
            <a:r>
              <a:rPr lang="en-US"/>
              <a:t>Local variable</a:t>
            </a:r>
            <a:endParaRPr lang="en-GB"/>
          </a:p>
        </p:txBody>
      </p:sp>
      <p:cxnSp>
        <p:nvCxnSpPr>
          <p:cNvPr id="8" name="Straight Arrow Connector 7">
            <a:extLst>
              <a:ext uri="{FF2B5EF4-FFF2-40B4-BE49-F238E27FC236}">
                <a16:creationId xmlns:a16="http://schemas.microsoft.com/office/drawing/2014/main" id="{25DAC3AF-149F-4422-85A9-65CDF22A4B35}"/>
              </a:ext>
            </a:extLst>
          </p:cNvPr>
          <p:cNvCxnSpPr>
            <a:endCxn id="6" idx="0"/>
          </p:cNvCxnSpPr>
          <p:nvPr/>
        </p:nvCxnSpPr>
        <p:spPr>
          <a:xfrm>
            <a:off x="4978012" y="4932486"/>
            <a:ext cx="1577862" cy="494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3A66B2B-8E98-422E-8108-6FCD40D2C0C4}"/>
              </a:ext>
            </a:extLst>
          </p:cNvPr>
          <p:cNvCxnSpPr>
            <a:cxnSpLocks/>
            <a:endCxn id="6" idx="0"/>
          </p:cNvCxnSpPr>
          <p:nvPr/>
        </p:nvCxnSpPr>
        <p:spPr>
          <a:xfrm flipH="1">
            <a:off x="6555874" y="4941168"/>
            <a:ext cx="8324" cy="4860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6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AD7BF-FFEA-4EE9-B47E-95EAC184FE5C}"/>
              </a:ext>
            </a:extLst>
          </p:cNvPr>
          <p:cNvSpPr>
            <a:spLocks noGrp="1"/>
          </p:cNvSpPr>
          <p:nvPr>
            <p:ph type="title"/>
          </p:nvPr>
        </p:nvSpPr>
        <p:spPr/>
        <p:txBody>
          <a:bodyPr/>
          <a:lstStyle/>
          <a:p>
            <a:r>
              <a:rPr lang="en-US"/>
              <a:t>Tham chiếu This </a:t>
            </a:r>
            <a:r>
              <a:rPr lang="en-US" baseline="30000">
                <a:solidFill>
                  <a:schemeClr val="bg1">
                    <a:lumMod val="75000"/>
                  </a:schemeClr>
                </a:solidFill>
              </a:rPr>
              <a:t>[5]</a:t>
            </a:r>
            <a:endParaRPr lang="en-GB"/>
          </a:p>
        </p:txBody>
      </p:sp>
      <p:sp>
        <p:nvSpPr>
          <p:cNvPr id="3" name="Content Placeholder 2">
            <a:extLst>
              <a:ext uri="{FF2B5EF4-FFF2-40B4-BE49-F238E27FC236}">
                <a16:creationId xmlns:a16="http://schemas.microsoft.com/office/drawing/2014/main" id="{6C4D6202-457E-4DAD-9551-7865333F0604}"/>
              </a:ext>
            </a:extLst>
          </p:cNvPr>
          <p:cNvSpPr>
            <a:spLocks noGrp="1"/>
          </p:cNvSpPr>
          <p:nvPr>
            <p:ph idx="1"/>
          </p:nvPr>
        </p:nvSpPr>
        <p:spPr/>
        <p:txBody>
          <a:bodyPr/>
          <a:lstStyle/>
          <a:p>
            <a:r>
              <a:rPr lang="en-US"/>
              <a:t>Instance variable </a:t>
            </a:r>
          </a:p>
          <a:p>
            <a:endParaRPr lang="en-GB"/>
          </a:p>
        </p:txBody>
      </p:sp>
      <p:sp>
        <p:nvSpPr>
          <p:cNvPr id="4" name="Date Placeholder 3">
            <a:extLst>
              <a:ext uri="{FF2B5EF4-FFF2-40B4-BE49-F238E27FC236}">
                <a16:creationId xmlns:a16="http://schemas.microsoft.com/office/drawing/2014/main" id="{6E14F50C-2761-45E9-99C5-D1A939CA83D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2EAC12B4-24E2-4652-8024-C519742137B4}"/>
              </a:ext>
            </a:extLst>
          </p:cNvPr>
          <p:cNvSpPr>
            <a:spLocks noGrp="1"/>
          </p:cNvSpPr>
          <p:nvPr>
            <p:ph type="sldNum" sz="quarter" idx="11"/>
          </p:nvPr>
        </p:nvSpPr>
        <p:spPr/>
        <p:txBody>
          <a:bodyPr/>
          <a:lstStyle/>
          <a:p>
            <a:pPr>
              <a:defRPr/>
            </a:pPr>
            <a:fld id="{5F4B234B-ADCF-47EA-94FA-1884F3D26864}" type="slidenum">
              <a:rPr lang="en-US" altLang="en-US" smtClean="0"/>
              <a:pPr>
                <a:defRPr/>
              </a:pPr>
              <a:t>47</a:t>
            </a:fld>
            <a:endParaRPr lang="en-US" altLang="en-US"/>
          </a:p>
        </p:txBody>
      </p:sp>
      <p:sp>
        <p:nvSpPr>
          <p:cNvPr id="7" name="TextBox 6">
            <a:extLst>
              <a:ext uri="{FF2B5EF4-FFF2-40B4-BE49-F238E27FC236}">
                <a16:creationId xmlns:a16="http://schemas.microsoft.com/office/drawing/2014/main" id="{7B97CFD5-760C-4513-88DC-2F54C119E096}"/>
              </a:ext>
            </a:extLst>
          </p:cNvPr>
          <p:cNvSpPr txBox="1"/>
          <p:nvPr/>
        </p:nvSpPr>
        <p:spPr>
          <a:xfrm>
            <a:off x="1171987" y="1631265"/>
            <a:ext cx="7581486" cy="470898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a:t>
            </a:r>
            <a:r>
              <a:rPr lang="en-US" sz="2500" u="sng">
                <a:solidFill>
                  <a:srgbClr val="0000FF"/>
                </a:solidFill>
              </a:rPr>
              <a:t>hoTen</a:t>
            </a:r>
            <a:r>
              <a:rPr lang="en-US" sz="2500"/>
              <a:t>;</a:t>
            </a:r>
          </a:p>
          <a:p>
            <a:r>
              <a:rPr lang="en-US" sz="2500"/>
              <a:t>	</a:t>
            </a:r>
            <a:r>
              <a:rPr lang="en-US" sz="2500">
                <a:solidFill>
                  <a:srgbClr val="8000FF"/>
                </a:solidFill>
              </a:rPr>
              <a:t>private</a:t>
            </a:r>
            <a:r>
              <a:rPr lang="en-US" sz="2500"/>
              <a:t> double </a:t>
            </a:r>
            <a:r>
              <a:rPr lang="en-US" sz="2500" u="sng">
                <a:solidFill>
                  <a:srgbClr val="0000FF"/>
                </a:solidFill>
              </a:rPr>
              <a:t>diem;</a:t>
            </a:r>
          </a:p>
          <a:p>
            <a:r>
              <a:rPr lang="en-US" sz="2500"/>
              <a:t>	</a:t>
            </a:r>
            <a:r>
              <a:rPr lang="en-US" sz="2500">
                <a:solidFill>
                  <a:srgbClr val="8000FF"/>
                </a:solidFill>
              </a:rPr>
              <a:t>public</a:t>
            </a:r>
            <a:r>
              <a:rPr lang="en-US" sz="2500"/>
              <a:t> SinhVien(String hoTen){</a:t>
            </a:r>
          </a:p>
          <a:p>
            <a:r>
              <a:rPr lang="en-US" sz="2500"/>
              <a:t>		this.hoTen=hoTen;</a:t>
            </a:r>
          </a:p>
          <a:p>
            <a:r>
              <a:rPr lang="en-US" sz="2500"/>
              <a:t>	}</a:t>
            </a:r>
          </a:p>
          <a:p>
            <a:r>
              <a:rPr lang="en-US" sz="2500"/>
              <a:t>	</a:t>
            </a:r>
            <a:r>
              <a:rPr lang="en-US" sz="2500">
                <a:solidFill>
                  <a:srgbClr val="8000FF"/>
                </a:solidFill>
              </a:rPr>
              <a:t>public</a:t>
            </a:r>
            <a:r>
              <a:rPr lang="en-US" sz="2500"/>
              <a:t> SinhVien(String hoTen, double diem){</a:t>
            </a:r>
          </a:p>
          <a:p>
            <a:r>
              <a:rPr lang="en-US" sz="2500"/>
              <a:t>		this(hoTen);</a:t>
            </a:r>
          </a:p>
          <a:p>
            <a:r>
              <a:rPr lang="en-US" sz="2500"/>
              <a:t>		int x=6;</a:t>
            </a:r>
          </a:p>
          <a:p>
            <a:r>
              <a:rPr lang="en-US" sz="2500"/>
              <a:t>		this.diem=diem;</a:t>
            </a:r>
          </a:p>
          <a:p>
            <a:r>
              <a:rPr lang="en-US" sz="2500"/>
              <a:t>	}</a:t>
            </a:r>
          </a:p>
          <a:p>
            <a:r>
              <a:rPr lang="en-US" sz="2500"/>
              <a:t>}</a:t>
            </a:r>
            <a:endParaRPr lang="en-GB" sz="2500"/>
          </a:p>
        </p:txBody>
      </p:sp>
      <p:sp>
        <p:nvSpPr>
          <p:cNvPr id="8" name="Oval 7">
            <a:extLst>
              <a:ext uri="{FF2B5EF4-FFF2-40B4-BE49-F238E27FC236}">
                <a16:creationId xmlns:a16="http://schemas.microsoft.com/office/drawing/2014/main" id="{4E8E4BCE-DA46-441B-9C00-9E2EB9F1A65A}"/>
              </a:ext>
            </a:extLst>
          </p:cNvPr>
          <p:cNvSpPr/>
          <p:nvPr/>
        </p:nvSpPr>
        <p:spPr>
          <a:xfrm>
            <a:off x="5058187" y="3789040"/>
            <a:ext cx="989977" cy="6840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BFF6DFD-BC13-4EFB-A2B5-795692CE0F65}"/>
              </a:ext>
            </a:extLst>
          </p:cNvPr>
          <p:cNvSpPr/>
          <p:nvPr/>
        </p:nvSpPr>
        <p:spPr>
          <a:xfrm>
            <a:off x="6905830" y="3794645"/>
            <a:ext cx="989977" cy="6840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4E89CC77-3F97-41A5-87F3-B587B4A8FFE6}"/>
              </a:ext>
            </a:extLst>
          </p:cNvPr>
          <p:cNvSpPr/>
          <p:nvPr/>
        </p:nvSpPr>
        <p:spPr>
          <a:xfrm>
            <a:off x="2699792" y="4580253"/>
            <a:ext cx="989977" cy="68407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672A7F35-7753-45A5-8350-AA102409F364}"/>
              </a:ext>
            </a:extLst>
          </p:cNvPr>
          <p:cNvSpPr txBox="1"/>
          <p:nvPr/>
        </p:nvSpPr>
        <p:spPr>
          <a:xfrm>
            <a:off x="6101763" y="5766029"/>
            <a:ext cx="1608133" cy="369332"/>
          </a:xfrm>
          <a:prstGeom prst="rect">
            <a:avLst/>
          </a:prstGeom>
          <a:noFill/>
        </p:spPr>
        <p:txBody>
          <a:bodyPr wrap="none" rtlCol="0">
            <a:spAutoFit/>
          </a:bodyPr>
          <a:lstStyle/>
          <a:p>
            <a:r>
              <a:rPr lang="en-US"/>
              <a:t>Local variable</a:t>
            </a:r>
            <a:endParaRPr lang="en-GB"/>
          </a:p>
        </p:txBody>
      </p:sp>
      <p:cxnSp>
        <p:nvCxnSpPr>
          <p:cNvPr id="13" name="Straight Arrow Connector 12">
            <a:extLst>
              <a:ext uri="{FF2B5EF4-FFF2-40B4-BE49-F238E27FC236}">
                <a16:creationId xmlns:a16="http://schemas.microsoft.com/office/drawing/2014/main" id="{82BB3D47-83AA-410F-A810-7866F9F06F5E}"/>
              </a:ext>
            </a:extLst>
          </p:cNvPr>
          <p:cNvCxnSpPr>
            <a:stCxn id="8" idx="4"/>
          </p:cNvCxnSpPr>
          <p:nvPr/>
        </p:nvCxnSpPr>
        <p:spPr>
          <a:xfrm>
            <a:off x="5553176" y="4473116"/>
            <a:ext cx="1352654" cy="129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054C36D-E34E-4785-A70A-5C10BED874B2}"/>
              </a:ext>
            </a:extLst>
          </p:cNvPr>
          <p:cNvCxnSpPr>
            <a:stCxn id="9" idx="5"/>
          </p:cNvCxnSpPr>
          <p:nvPr/>
        </p:nvCxnSpPr>
        <p:spPr>
          <a:xfrm flipH="1">
            <a:off x="7020272" y="4378540"/>
            <a:ext cx="730556" cy="1387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7DDF30-55E9-42D0-A78D-D7B3B0FC53C9}"/>
              </a:ext>
            </a:extLst>
          </p:cNvPr>
          <p:cNvCxnSpPr>
            <a:cxnSpLocks/>
          </p:cNvCxnSpPr>
          <p:nvPr/>
        </p:nvCxnSpPr>
        <p:spPr>
          <a:xfrm>
            <a:off x="2843808" y="5119572"/>
            <a:ext cx="3173819" cy="869951"/>
          </a:xfrm>
          <a:prstGeom prst="bentConnector3">
            <a:avLst>
              <a:gd name="adj1" fmla="val -74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F38D37A-CE80-45FC-9C33-E7FA49A13EC1}"/>
              </a:ext>
            </a:extLst>
          </p:cNvPr>
          <p:cNvSpPr/>
          <p:nvPr/>
        </p:nvSpPr>
        <p:spPr>
          <a:xfrm>
            <a:off x="3887924" y="2024844"/>
            <a:ext cx="1098255" cy="4352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C78D5FF-5C7C-4EE1-B7A5-26FA161A7775}"/>
              </a:ext>
            </a:extLst>
          </p:cNvPr>
          <p:cNvSpPr/>
          <p:nvPr/>
        </p:nvSpPr>
        <p:spPr>
          <a:xfrm>
            <a:off x="4022872" y="2453661"/>
            <a:ext cx="1098255" cy="43527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96F1D39-CA09-4BA7-A95F-EDBF199BA02A}"/>
              </a:ext>
            </a:extLst>
          </p:cNvPr>
          <p:cNvSpPr txBox="1"/>
          <p:nvPr/>
        </p:nvSpPr>
        <p:spPr>
          <a:xfrm>
            <a:off x="6388172" y="2417845"/>
            <a:ext cx="1928733" cy="369332"/>
          </a:xfrm>
          <a:prstGeom prst="rect">
            <a:avLst/>
          </a:prstGeom>
          <a:noFill/>
        </p:spPr>
        <p:txBody>
          <a:bodyPr wrap="none" rtlCol="0">
            <a:spAutoFit/>
          </a:bodyPr>
          <a:lstStyle/>
          <a:p>
            <a:r>
              <a:rPr lang="en-US"/>
              <a:t>Instance variable</a:t>
            </a:r>
            <a:endParaRPr lang="en-GB"/>
          </a:p>
        </p:txBody>
      </p:sp>
      <p:cxnSp>
        <p:nvCxnSpPr>
          <p:cNvPr id="28" name="Connector: Elbow 27">
            <a:extLst>
              <a:ext uri="{FF2B5EF4-FFF2-40B4-BE49-F238E27FC236}">
                <a16:creationId xmlns:a16="http://schemas.microsoft.com/office/drawing/2014/main" id="{5B4CA1E2-CC7E-4816-9482-779677C77859}"/>
              </a:ext>
            </a:extLst>
          </p:cNvPr>
          <p:cNvCxnSpPr>
            <a:stCxn id="22" idx="6"/>
          </p:cNvCxnSpPr>
          <p:nvPr/>
        </p:nvCxnSpPr>
        <p:spPr>
          <a:xfrm>
            <a:off x="4986179" y="2242484"/>
            <a:ext cx="1401993" cy="2939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FE82132E-B179-4B62-8B83-145824EBA61C}"/>
              </a:ext>
            </a:extLst>
          </p:cNvPr>
          <p:cNvCxnSpPr>
            <a:stCxn id="23" idx="6"/>
          </p:cNvCxnSpPr>
          <p:nvPr/>
        </p:nvCxnSpPr>
        <p:spPr>
          <a:xfrm flipV="1">
            <a:off x="5121127" y="2600258"/>
            <a:ext cx="1115176" cy="710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0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par>
                                <p:cTn id="31" presetID="16" presetClass="entr" presetSubtype="2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arn(inVertical)">
                                      <p:cBhvr>
                                        <p:cTn id="33" dur="500"/>
                                        <p:tgtEl>
                                          <p:spTgt spid="2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arn(inVertical)">
                                      <p:cBhvr>
                                        <p:cTn id="36" dur="500"/>
                                        <p:tgtEl>
                                          <p:spTgt spid="24"/>
                                        </p:tgtEl>
                                      </p:cBhvr>
                                    </p:animEffect>
                                  </p:childTnLst>
                                </p:cTn>
                              </p:par>
                              <p:par>
                                <p:cTn id="37" presetID="16" presetClass="entr" presetSubtype="21"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barn(inVertical)">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22" grpId="0" animBg="1"/>
      <p:bldP spid="23" grpId="0" animBg="1"/>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3949-0BE3-433C-9C6A-FAF242866F9F}"/>
              </a:ext>
            </a:extLst>
          </p:cNvPr>
          <p:cNvSpPr>
            <a:spLocks noGrp="1"/>
          </p:cNvSpPr>
          <p:nvPr>
            <p:ph type="title"/>
          </p:nvPr>
        </p:nvSpPr>
        <p:spPr/>
        <p:txBody>
          <a:bodyPr/>
          <a:lstStyle/>
          <a:p>
            <a:r>
              <a:rPr lang="en-US"/>
              <a:t>Tham chiếu This </a:t>
            </a:r>
            <a:r>
              <a:rPr lang="en-US" baseline="30000">
                <a:solidFill>
                  <a:schemeClr val="bg1">
                    <a:lumMod val="75000"/>
                  </a:schemeClr>
                </a:solidFill>
              </a:rPr>
              <a:t>[5]</a:t>
            </a:r>
            <a:endParaRPr lang="en-GB"/>
          </a:p>
        </p:txBody>
      </p:sp>
      <p:sp>
        <p:nvSpPr>
          <p:cNvPr id="3" name="Content Placeholder 2">
            <a:extLst>
              <a:ext uri="{FF2B5EF4-FFF2-40B4-BE49-F238E27FC236}">
                <a16:creationId xmlns:a16="http://schemas.microsoft.com/office/drawing/2014/main" id="{58FE42A9-0658-4445-B003-9C637320BAD5}"/>
              </a:ext>
            </a:extLst>
          </p:cNvPr>
          <p:cNvSpPr>
            <a:spLocks noGrp="1"/>
          </p:cNvSpPr>
          <p:nvPr>
            <p:ph idx="1"/>
          </p:nvPr>
        </p:nvSpPr>
        <p:spPr/>
        <p:txBody>
          <a:bodyPr/>
          <a:lstStyle/>
          <a:p>
            <a:r>
              <a:rPr lang="en-US">
                <a:solidFill>
                  <a:srgbClr val="0000FF"/>
                </a:solidFill>
              </a:rPr>
              <a:t>This</a:t>
            </a:r>
            <a:r>
              <a:rPr lang="en-US"/>
              <a:t> là đối tượng hiện tại trong 1 lớp</a:t>
            </a:r>
          </a:p>
          <a:p>
            <a:pPr marL="0" indent="0">
              <a:buNone/>
            </a:pPr>
            <a:endParaRPr lang="en-GB"/>
          </a:p>
        </p:txBody>
      </p:sp>
      <p:sp>
        <p:nvSpPr>
          <p:cNvPr id="4" name="Date Placeholder 3">
            <a:extLst>
              <a:ext uri="{FF2B5EF4-FFF2-40B4-BE49-F238E27FC236}">
                <a16:creationId xmlns:a16="http://schemas.microsoft.com/office/drawing/2014/main" id="{010D1A4A-4854-4ADB-8133-9B7E5FAA5EAC}"/>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E2F6C9B-B333-4221-B599-D261C36E0D2F}"/>
              </a:ext>
            </a:extLst>
          </p:cNvPr>
          <p:cNvSpPr>
            <a:spLocks noGrp="1"/>
          </p:cNvSpPr>
          <p:nvPr>
            <p:ph type="sldNum" sz="quarter" idx="11"/>
          </p:nvPr>
        </p:nvSpPr>
        <p:spPr/>
        <p:txBody>
          <a:bodyPr/>
          <a:lstStyle/>
          <a:p>
            <a:pPr>
              <a:defRPr/>
            </a:pPr>
            <a:fld id="{5F4B234B-ADCF-47EA-94FA-1884F3D26864}" type="slidenum">
              <a:rPr lang="en-US" altLang="en-US" smtClean="0"/>
              <a:pPr>
                <a:defRPr/>
              </a:pPr>
              <a:t>48</a:t>
            </a:fld>
            <a:endParaRPr lang="en-US" altLang="en-US"/>
          </a:p>
        </p:txBody>
      </p:sp>
      <p:sp>
        <p:nvSpPr>
          <p:cNvPr id="6" name="TextBox 5">
            <a:extLst>
              <a:ext uri="{FF2B5EF4-FFF2-40B4-BE49-F238E27FC236}">
                <a16:creationId xmlns:a16="http://schemas.microsoft.com/office/drawing/2014/main" id="{B046847C-C952-4A06-BE30-D9D0048445DA}"/>
              </a:ext>
            </a:extLst>
          </p:cNvPr>
          <p:cNvSpPr txBox="1"/>
          <p:nvPr/>
        </p:nvSpPr>
        <p:spPr>
          <a:xfrm>
            <a:off x="1394451" y="1725640"/>
            <a:ext cx="6971845" cy="432426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a:t>
            </a:r>
            <a:r>
              <a:rPr lang="en-US" sz="2500" u="sng">
                <a:solidFill>
                  <a:srgbClr val="0000FF"/>
                </a:solidFill>
              </a:rPr>
              <a:t>hoTen</a:t>
            </a:r>
            <a:r>
              <a:rPr lang="en-US" sz="2500"/>
              <a:t>;</a:t>
            </a:r>
          </a:p>
          <a:p>
            <a:r>
              <a:rPr lang="en-US" sz="2500"/>
              <a:t>	</a:t>
            </a:r>
            <a:r>
              <a:rPr lang="en-US" sz="2500">
                <a:solidFill>
                  <a:srgbClr val="8000FF"/>
                </a:solidFill>
              </a:rPr>
              <a:t>private</a:t>
            </a:r>
            <a:r>
              <a:rPr lang="en-US" sz="2500"/>
              <a:t> double </a:t>
            </a:r>
            <a:r>
              <a:rPr lang="en-US" sz="2500" u="sng">
                <a:solidFill>
                  <a:srgbClr val="0000FF"/>
                </a:solidFill>
              </a:rPr>
              <a:t>diem;</a:t>
            </a:r>
          </a:p>
          <a:p>
            <a:r>
              <a:rPr lang="en-US" sz="2500"/>
              <a:t>	</a:t>
            </a:r>
            <a:r>
              <a:rPr lang="en-US" sz="2500">
                <a:solidFill>
                  <a:srgbClr val="8000FF"/>
                </a:solidFill>
              </a:rPr>
              <a:t>public</a:t>
            </a:r>
            <a:r>
              <a:rPr lang="en-US" sz="2500"/>
              <a:t> SinhVien(String hoTen){</a:t>
            </a:r>
          </a:p>
          <a:p>
            <a:r>
              <a:rPr lang="en-US" sz="2500"/>
              <a:t>		this.hoTen=hoTen;</a:t>
            </a:r>
          </a:p>
          <a:p>
            <a:r>
              <a:rPr lang="en-US" sz="2500"/>
              <a:t>	}</a:t>
            </a:r>
          </a:p>
          <a:p>
            <a:r>
              <a:rPr lang="en-US" sz="2500"/>
              <a:t>	</a:t>
            </a:r>
            <a:r>
              <a:rPr lang="en-US" sz="2500">
                <a:solidFill>
                  <a:srgbClr val="8000FF"/>
                </a:solidFill>
              </a:rPr>
              <a:t>public </a:t>
            </a:r>
            <a:r>
              <a:rPr lang="en-US" sz="2500"/>
              <a:t>SinhVien(String hoTen, double diem){</a:t>
            </a:r>
          </a:p>
          <a:p>
            <a:r>
              <a:rPr lang="en-US" sz="2500"/>
              <a:t>		this(hoTen);</a:t>
            </a:r>
          </a:p>
          <a:p>
            <a:r>
              <a:rPr lang="en-US" sz="2500"/>
              <a:t>		this.diem=diem;</a:t>
            </a:r>
          </a:p>
          <a:p>
            <a:r>
              <a:rPr lang="en-US" sz="2500"/>
              <a:t>	}</a:t>
            </a:r>
          </a:p>
          <a:p>
            <a:r>
              <a:rPr lang="en-US" sz="2500"/>
              <a:t>}</a:t>
            </a:r>
            <a:endParaRPr lang="en-GB" sz="2500"/>
          </a:p>
        </p:txBody>
      </p:sp>
    </p:spTree>
    <p:extLst>
      <p:ext uri="{BB962C8B-B14F-4D97-AF65-F5344CB8AC3E}">
        <p14:creationId xmlns:p14="http://schemas.microsoft.com/office/powerpoint/2010/main" val="349969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3949-0BE3-433C-9C6A-FAF242866F9F}"/>
              </a:ext>
            </a:extLst>
          </p:cNvPr>
          <p:cNvSpPr>
            <a:spLocks noGrp="1"/>
          </p:cNvSpPr>
          <p:nvPr>
            <p:ph type="title"/>
          </p:nvPr>
        </p:nvSpPr>
        <p:spPr/>
        <p:txBody>
          <a:bodyPr/>
          <a:lstStyle/>
          <a:p>
            <a:r>
              <a:rPr lang="en-US"/>
              <a:t>Tham chiếu This </a:t>
            </a:r>
            <a:r>
              <a:rPr lang="en-US" baseline="30000">
                <a:solidFill>
                  <a:schemeClr val="bg1">
                    <a:lumMod val="75000"/>
                  </a:schemeClr>
                </a:solidFill>
              </a:rPr>
              <a:t>[5]</a:t>
            </a:r>
            <a:endParaRPr lang="en-GB"/>
          </a:p>
        </p:txBody>
      </p:sp>
      <p:sp>
        <p:nvSpPr>
          <p:cNvPr id="3" name="Content Placeholder 2">
            <a:extLst>
              <a:ext uri="{FF2B5EF4-FFF2-40B4-BE49-F238E27FC236}">
                <a16:creationId xmlns:a16="http://schemas.microsoft.com/office/drawing/2014/main" id="{58FE42A9-0658-4445-B003-9C637320BAD5}"/>
              </a:ext>
            </a:extLst>
          </p:cNvPr>
          <p:cNvSpPr>
            <a:spLocks noGrp="1"/>
          </p:cNvSpPr>
          <p:nvPr>
            <p:ph idx="1"/>
          </p:nvPr>
        </p:nvSpPr>
        <p:spPr/>
        <p:txBody>
          <a:bodyPr/>
          <a:lstStyle/>
          <a:p>
            <a:r>
              <a:rPr lang="en-US">
                <a:solidFill>
                  <a:srgbClr val="0000FF"/>
                </a:solidFill>
              </a:rPr>
              <a:t>This</a:t>
            </a:r>
            <a:r>
              <a:rPr lang="en-US"/>
              <a:t> thường dùng để </a:t>
            </a:r>
            <a:r>
              <a:rPr lang="en-US">
                <a:solidFill>
                  <a:srgbClr val="C00000"/>
                </a:solidFill>
              </a:rPr>
              <a:t>truy suất trực tiếp </a:t>
            </a:r>
            <a:r>
              <a:rPr lang="en-US"/>
              <a:t>tới các biến instance. Dùng để phân biệt việc truy suất instance và local </a:t>
            </a:r>
            <a:r>
              <a:rPr lang="en-US">
                <a:solidFill>
                  <a:srgbClr val="C00000"/>
                </a:solidFill>
              </a:rPr>
              <a:t>khi 2 biến này trùng tên</a:t>
            </a:r>
          </a:p>
          <a:p>
            <a:pPr marL="0" indent="0">
              <a:buNone/>
            </a:pPr>
            <a:endParaRPr lang="en-GB"/>
          </a:p>
        </p:txBody>
      </p:sp>
      <p:sp>
        <p:nvSpPr>
          <p:cNvPr id="4" name="Date Placeholder 3">
            <a:extLst>
              <a:ext uri="{FF2B5EF4-FFF2-40B4-BE49-F238E27FC236}">
                <a16:creationId xmlns:a16="http://schemas.microsoft.com/office/drawing/2014/main" id="{010D1A4A-4854-4ADB-8133-9B7E5FAA5EAC}"/>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E2F6C9B-B333-4221-B599-D261C36E0D2F}"/>
              </a:ext>
            </a:extLst>
          </p:cNvPr>
          <p:cNvSpPr>
            <a:spLocks noGrp="1"/>
          </p:cNvSpPr>
          <p:nvPr>
            <p:ph type="sldNum" sz="quarter" idx="11"/>
          </p:nvPr>
        </p:nvSpPr>
        <p:spPr/>
        <p:txBody>
          <a:bodyPr/>
          <a:lstStyle/>
          <a:p>
            <a:pPr>
              <a:defRPr/>
            </a:pPr>
            <a:fld id="{5F4B234B-ADCF-47EA-94FA-1884F3D26864}" type="slidenum">
              <a:rPr lang="en-US" altLang="en-US" smtClean="0"/>
              <a:pPr>
                <a:defRPr/>
              </a:pPr>
              <a:t>49</a:t>
            </a:fld>
            <a:endParaRPr lang="en-US" altLang="en-US"/>
          </a:p>
        </p:txBody>
      </p:sp>
      <p:sp>
        <p:nvSpPr>
          <p:cNvPr id="6" name="TextBox 5">
            <a:extLst>
              <a:ext uri="{FF2B5EF4-FFF2-40B4-BE49-F238E27FC236}">
                <a16:creationId xmlns:a16="http://schemas.microsoft.com/office/drawing/2014/main" id="{B046847C-C952-4A06-BE30-D9D0048445DA}"/>
              </a:ext>
            </a:extLst>
          </p:cNvPr>
          <p:cNvSpPr txBox="1"/>
          <p:nvPr/>
        </p:nvSpPr>
        <p:spPr>
          <a:xfrm>
            <a:off x="2159732" y="2980651"/>
            <a:ext cx="5265781" cy="278537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500" b="1">
                <a:solidFill>
                  <a:srgbClr val="8000FF"/>
                </a:solidFill>
              </a:rPr>
              <a:t>public </a:t>
            </a:r>
            <a:r>
              <a:rPr lang="en-US" sz="2500"/>
              <a:t>class </a:t>
            </a:r>
            <a:r>
              <a:rPr lang="en-US" sz="2500" b="1">
                <a:solidFill>
                  <a:srgbClr val="C00000"/>
                </a:solidFill>
                <a:effectLst>
                  <a:outerShdw blurRad="38100" dist="38100" dir="2700000" algn="tl">
                    <a:srgbClr val="000000">
                      <a:alpha val="43137"/>
                    </a:srgbClr>
                  </a:outerShdw>
                </a:effectLst>
              </a:rPr>
              <a:t>S</a:t>
            </a:r>
            <a:r>
              <a:rPr lang="en-US" sz="2500"/>
              <a:t>inh</a:t>
            </a:r>
            <a:r>
              <a:rPr lang="en-US" sz="2500" b="1">
                <a:solidFill>
                  <a:srgbClr val="C00000"/>
                </a:solidFill>
                <a:effectLst>
                  <a:outerShdw blurRad="38100" dist="38100" dir="2700000" algn="tl">
                    <a:srgbClr val="000000">
                      <a:alpha val="43137"/>
                    </a:srgbClr>
                  </a:outerShdw>
                </a:effectLst>
              </a:rPr>
              <a:t>V</a:t>
            </a:r>
            <a:r>
              <a:rPr lang="en-US" sz="2500"/>
              <a:t>ien{</a:t>
            </a:r>
          </a:p>
          <a:p>
            <a:r>
              <a:rPr lang="en-US" sz="2500"/>
              <a:t>	</a:t>
            </a:r>
            <a:r>
              <a:rPr lang="en-US" sz="2500">
                <a:solidFill>
                  <a:srgbClr val="8000FF"/>
                </a:solidFill>
              </a:rPr>
              <a:t>private</a:t>
            </a:r>
            <a:r>
              <a:rPr lang="en-US" sz="2500"/>
              <a:t> String </a:t>
            </a:r>
            <a:r>
              <a:rPr lang="en-US" sz="2500" u="sng">
                <a:solidFill>
                  <a:srgbClr val="0000FF"/>
                </a:solidFill>
              </a:rPr>
              <a:t>hoTen</a:t>
            </a:r>
            <a:r>
              <a:rPr lang="en-US" sz="2500"/>
              <a:t>;</a:t>
            </a:r>
          </a:p>
          <a:p>
            <a:r>
              <a:rPr lang="en-US" sz="2500"/>
              <a:t>	</a:t>
            </a:r>
            <a:r>
              <a:rPr lang="en-US" sz="2500">
                <a:solidFill>
                  <a:srgbClr val="8000FF"/>
                </a:solidFill>
              </a:rPr>
              <a:t>private</a:t>
            </a:r>
            <a:r>
              <a:rPr lang="en-US" sz="2500"/>
              <a:t> double </a:t>
            </a:r>
            <a:r>
              <a:rPr lang="en-US" sz="2500" u="sng">
                <a:solidFill>
                  <a:srgbClr val="0000FF"/>
                </a:solidFill>
              </a:rPr>
              <a:t>diem;</a:t>
            </a:r>
          </a:p>
          <a:p>
            <a:r>
              <a:rPr lang="en-US" sz="2500"/>
              <a:t>	</a:t>
            </a:r>
            <a:r>
              <a:rPr lang="en-US" sz="2500">
                <a:solidFill>
                  <a:srgbClr val="8000FF"/>
                </a:solidFill>
              </a:rPr>
              <a:t>public</a:t>
            </a:r>
            <a:r>
              <a:rPr lang="en-US" sz="2500"/>
              <a:t> SinhVien(String hoTen){</a:t>
            </a:r>
          </a:p>
          <a:p>
            <a:r>
              <a:rPr lang="en-US" sz="2500"/>
              <a:t>		this.hoTen=hoTen;</a:t>
            </a:r>
          </a:p>
          <a:p>
            <a:r>
              <a:rPr lang="en-US" sz="2500"/>
              <a:t>	}</a:t>
            </a:r>
          </a:p>
          <a:p>
            <a:r>
              <a:rPr lang="en-US" sz="2500"/>
              <a:t>}</a:t>
            </a:r>
            <a:endParaRPr lang="en-GB" sz="2500"/>
          </a:p>
        </p:txBody>
      </p:sp>
      <p:cxnSp>
        <p:nvCxnSpPr>
          <p:cNvPr id="10" name="Straight Arrow Connector 9">
            <a:extLst>
              <a:ext uri="{FF2B5EF4-FFF2-40B4-BE49-F238E27FC236}">
                <a16:creationId xmlns:a16="http://schemas.microsoft.com/office/drawing/2014/main" id="{A828B71F-8C51-440F-92EF-427FA03E82C6}"/>
              </a:ext>
            </a:extLst>
          </p:cNvPr>
          <p:cNvCxnSpPr/>
          <p:nvPr/>
        </p:nvCxnSpPr>
        <p:spPr>
          <a:xfrm flipV="1">
            <a:off x="5904148" y="4473116"/>
            <a:ext cx="540060" cy="4238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0B9CBB5B-E745-47C4-BF0B-DB5F822159F3}"/>
                  </a:ext>
                </a:extLst>
              </p14:cNvPr>
              <p14:cNvContentPartPr/>
              <p14:nvPr/>
            </p14:nvContentPartPr>
            <p14:xfrm>
              <a:off x="2781360" y="3454560"/>
              <a:ext cx="3835800" cy="1498680"/>
            </p14:xfrm>
          </p:contentPart>
        </mc:Choice>
        <mc:Fallback xmlns="">
          <p:pic>
            <p:nvPicPr>
              <p:cNvPr id="11" name="Ink 10">
                <a:extLst>
                  <a:ext uri="{FF2B5EF4-FFF2-40B4-BE49-F238E27FC236}">
                    <a16:creationId xmlns:a16="http://schemas.microsoft.com/office/drawing/2014/main" id="{0B9CBB5B-E745-47C4-BF0B-DB5F822159F3}"/>
                  </a:ext>
                </a:extLst>
              </p:cNvPr>
              <p:cNvPicPr/>
              <p:nvPr/>
            </p:nvPicPr>
            <p:blipFill>
              <a:blip r:embed="rId4"/>
              <a:stretch>
                <a:fillRect/>
              </a:stretch>
            </p:blipFill>
            <p:spPr>
              <a:xfrm>
                <a:off x="2772000" y="3445200"/>
                <a:ext cx="3854520" cy="1517400"/>
              </a:xfrm>
              <a:prstGeom prst="rect">
                <a:avLst/>
              </a:prstGeom>
            </p:spPr>
          </p:pic>
        </mc:Fallback>
      </mc:AlternateContent>
    </p:spTree>
    <p:extLst>
      <p:ext uri="{BB962C8B-B14F-4D97-AF65-F5344CB8AC3E}">
        <p14:creationId xmlns:p14="http://schemas.microsoft.com/office/powerpoint/2010/main" val="3364409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p:txBody>
          <a:bodyPr/>
          <a:lstStyle/>
          <a:p>
            <a:r>
              <a:rPr lang="en-US" sz="2500"/>
              <a:t>So sánh lập trình truyền thống</a:t>
            </a:r>
          </a:p>
          <a:p>
            <a:pPr lvl="1"/>
            <a:r>
              <a:rPr lang="en-US" sz="2500"/>
              <a:t>Lập trình tuyến tính</a:t>
            </a:r>
          </a:p>
          <a:p>
            <a:pPr lvl="1"/>
            <a:r>
              <a:rPr lang="en-US" sz="2500"/>
              <a:t>Lập trình cấu trúc</a:t>
            </a:r>
          </a:p>
          <a:p>
            <a:r>
              <a:rPr lang="vi-VN" sz="2500"/>
              <a:t>Ư</a:t>
            </a:r>
            <a:r>
              <a:rPr lang="en-US" sz="2500"/>
              <a:t>u điểm</a:t>
            </a:r>
          </a:p>
          <a:p>
            <a:pPr lvl="1"/>
            <a:r>
              <a:rPr lang="en-US" sz="2500"/>
              <a:t>Chương trình rõ ràng, dễ hiểu, dễ theo dõi</a:t>
            </a:r>
          </a:p>
          <a:p>
            <a:pPr lvl="1"/>
            <a:r>
              <a:rPr lang="en-US" sz="2500"/>
              <a:t>Tư duy giải thuật rõ ràng.</a:t>
            </a:r>
          </a:p>
          <a:p>
            <a:r>
              <a:rPr lang="en-US" sz="2500"/>
              <a:t>Khuyết điểm</a:t>
            </a:r>
          </a:p>
          <a:p>
            <a:pPr lvl="1"/>
            <a:r>
              <a:rPr lang="en-US" sz="2500"/>
              <a:t>Không hỗ trợ việc sử dụng lại mã nguồn</a:t>
            </a:r>
          </a:p>
          <a:p>
            <a:pPr lvl="1"/>
            <a:r>
              <a:rPr lang="en-US" sz="2500"/>
              <a:t>Phải thay đổi cấu trúc dữ liệu, phải thay đổi giải thuật</a:t>
            </a:r>
          </a:p>
          <a:p>
            <a:pPr lvl="1"/>
            <a:r>
              <a:rPr lang="en-US" sz="2500"/>
              <a:t>Phải giải quyết các mối quan hệ vĩ mô giữa các module phần mềm trong các dự án</a:t>
            </a: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5</a:t>
            </a:fld>
            <a:endParaRPr lang="en-US" altLang="en-US"/>
          </a:p>
        </p:txBody>
      </p:sp>
    </p:spTree>
    <p:extLst>
      <p:ext uri="{BB962C8B-B14F-4D97-AF65-F5344CB8AC3E}">
        <p14:creationId xmlns:p14="http://schemas.microsoft.com/office/powerpoint/2010/main" val="32772888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E4AA-2009-4116-B36F-44A1A61AEAEE}"/>
              </a:ext>
            </a:extLst>
          </p:cNvPr>
          <p:cNvSpPr>
            <a:spLocks noGrp="1"/>
          </p:cNvSpPr>
          <p:nvPr>
            <p:ph type="title"/>
          </p:nvPr>
        </p:nvSpPr>
        <p:spPr/>
        <p:txBody>
          <a:bodyPr/>
          <a:lstStyle/>
          <a:p>
            <a:r>
              <a:rPr lang="en-US"/>
              <a:t>Alias và cơ chế gom rác tự động </a:t>
            </a:r>
            <a:r>
              <a:rPr lang="en-US" baseline="30000">
                <a:solidFill>
                  <a:schemeClr val="bg1">
                    <a:lumMod val="75000"/>
                  </a:schemeClr>
                </a:solidFill>
              </a:rPr>
              <a:t>[6]</a:t>
            </a:r>
            <a:endParaRPr lang="en-GB"/>
          </a:p>
        </p:txBody>
      </p:sp>
      <p:sp>
        <p:nvSpPr>
          <p:cNvPr id="3" name="Content Placeholder 2">
            <a:extLst>
              <a:ext uri="{FF2B5EF4-FFF2-40B4-BE49-F238E27FC236}">
                <a16:creationId xmlns:a16="http://schemas.microsoft.com/office/drawing/2014/main" id="{EF15A99D-6FC5-442D-B413-766A0C5EFB16}"/>
              </a:ext>
            </a:extLst>
          </p:cNvPr>
          <p:cNvSpPr>
            <a:spLocks noGrp="1"/>
          </p:cNvSpPr>
          <p:nvPr>
            <p:ph idx="1"/>
          </p:nvPr>
        </p:nvSpPr>
        <p:spPr/>
        <p:txBody>
          <a:bodyPr/>
          <a:lstStyle/>
          <a:p>
            <a:r>
              <a:rPr lang="en-US"/>
              <a:t>Khái niệm</a:t>
            </a:r>
          </a:p>
          <a:p>
            <a:pPr lvl="1"/>
            <a:r>
              <a:rPr lang="en-US"/>
              <a:t>Alias là đặc điểm mà trên một ô nhớ có nhiều biến đối tượng cùng trỏ tới</a:t>
            </a:r>
          </a:p>
          <a:p>
            <a:pPr lvl="1"/>
            <a:r>
              <a:rPr lang="en-US"/>
              <a:t>Ví dụ:</a:t>
            </a:r>
          </a:p>
          <a:p>
            <a:pPr marL="457200" lvl="1" indent="0">
              <a:buNone/>
            </a:pPr>
            <a:r>
              <a:rPr lang="en-US"/>
              <a:t>PhanSo psA=</a:t>
            </a:r>
            <a:r>
              <a:rPr lang="en-US">
                <a:solidFill>
                  <a:srgbClr val="C00000"/>
                </a:solidFill>
              </a:rPr>
              <a:t>new</a:t>
            </a:r>
            <a:r>
              <a:rPr lang="en-US"/>
              <a:t> PhanSo(1,5);</a:t>
            </a:r>
          </a:p>
          <a:p>
            <a:pPr marL="457200" lvl="1" indent="0">
              <a:buNone/>
            </a:pPr>
            <a:r>
              <a:rPr lang="en-US"/>
              <a:t>PhanSo psB=</a:t>
            </a:r>
            <a:r>
              <a:rPr lang="en-US">
                <a:solidFill>
                  <a:srgbClr val="C00000"/>
                </a:solidFill>
              </a:rPr>
              <a:t>new</a:t>
            </a:r>
            <a:r>
              <a:rPr lang="en-US"/>
              <a:t> PhanSo(3,7);</a:t>
            </a:r>
          </a:p>
          <a:p>
            <a:pPr lvl="1"/>
            <a:r>
              <a:rPr lang="en-US"/>
              <a:t>Lúc này trên thanh RAM sẽ có 2 ô nhớ cấp phát cho 2 đối tượng phân số được quản lý bởi 2 biến đối tượng psA và psB</a:t>
            </a:r>
            <a:endParaRPr lang="en-GB"/>
          </a:p>
        </p:txBody>
      </p:sp>
      <p:sp>
        <p:nvSpPr>
          <p:cNvPr id="4" name="Date Placeholder 3">
            <a:extLst>
              <a:ext uri="{FF2B5EF4-FFF2-40B4-BE49-F238E27FC236}">
                <a16:creationId xmlns:a16="http://schemas.microsoft.com/office/drawing/2014/main" id="{FD9DB6DD-89E5-40A0-ACDE-70BA0F4F14B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A74FB10-5F55-4742-8874-66A1A152DA68}"/>
              </a:ext>
            </a:extLst>
          </p:cNvPr>
          <p:cNvSpPr>
            <a:spLocks noGrp="1"/>
          </p:cNvSpPr>
          <p:nvPr>
            <p:ph type="sldNum" sz="quarter" idx="11"/>
          </p:nvPr>
        </p:nvSpPr>
        <p:spPr/>
        <p:txBody>
          <a:bodyPr/>
          <a:lstStyle/>
          <a:p>
            <a:pPr>
              <a:defRPr/>
            </a:pPr>
            <a:fld id="{5F4B234B-ADCF-47EA-94FA-1884F3D26864}" type="slidenum">
              <a:rPr lang="en-US" altLang="en-US" smtClean="0"/>
              <a:pPr>
                <a:defRPr/>
              </a:pPr>
              <a:t>50</a:t>
            </a:fld>
            <a:endParaRPr lang="en-US" altLang="en-US"/>
          </a:p>
        </p:txBody>
      </p:sp>
      <p:sp>
        <p:nvSpPr>
          <p:cNvPr id="6" name="Isosceles Triangle 5">
            <a:extLst>
              <a:ext uri="{FF2B5EF4-FFF2-40B4-BE49-F238E27FC236}">
                <a16:creationId xmlns:a16="http://schemas.microsoft.com/office/drawing/2014/main" id="{637F2D93-B533-48B9-9C7A-D25B012CF79A}"/>
              </a:ext>
            </a:extLst>
          </p:cNvPr>
          <p:cNvSpPr/>
          <p:nvPr/>
        </p:nvSpPr>
        <p:spPr>
          <a:xfrm>
            <a:off x="4103948" y="5013176"/>
            <a:ext cx="1584176" cy="151216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Vùng nhớ A</a:t>
            </a:r>
            <a:endParaRPr lang="en-GB"/>
          </a:p>
        </p:txBody>
      </p:sp>
      <p:sp>
        <p:nvSpPr>
          <p:cNvPr id="8" name="Isosceles Triangle 7">
            <a:extLst>
              <a:ext uri="{FF2B5EF4-FFF2-40B4-BE49-F238E27FC236}">
                <a16:creationId xmlns:a16="http://schemas.microsoft.com/office/drawing/2014/main" id="{C76E1547-89D7-4B16-A57B-4328B6A1C4A7}"/>
              </a:ext>
            </a:extLst>
          </p:cNvPr>
          <p:cNvSpPr/>
          <p:nvPr/>
        </p:nvSpPr>
        <p:spPr>
          <a:xfrm>
            <a:off x="6084168" y="5013176"/>
            <a:ext cx="1584176" cy="151216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Vùng nhớ B</a:t>
            </a:r>
            <a:endParaRPr lang="en-GB"/>
          </a:p>
        </p:txBody>
      </p:sp>
      <p:sp>
        <p:nvSpPr>
          <p:cNvPr id="9" name="Speech Bubble: Oval 8">
            <a:extLst>
              <a:ext uri="{FF2B5EF4-FFF2-40B4-BE49-F238E27FC236}">
                <a16:creationId xmlns:a16="http://schemas.microsoft.com/office/drawing/2014/main" id="{A29174D4-254C-48F3-AE09-75522F42CCE1}"/>
              </a:ext>
            </a:extLst>
          </p:cNvPr>
          <p:cNvSpPr/>
          <p:nvPr/>
        </p:nvSpPr>
        <p:spPr>
          <a:xfrm>
            <a:off x="2519772" y="5553236"/>
            <a:ext cx="1188132" cy="787010"/>
          </a:xfrm>
          <a:prstGeom prst="wedgeEllipseCallout">
            <a:avLst>
              <a:gd name="adj1" fmla="val 119587"/>
              <a:gd name="adj2" fmla="val 58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psA</a:t>
            </a:r>
            <a:endParaRPr lang="en-GB"/>
          </a:p>
        </p:txBody>
      </p:sp>
      <p:sp>
        <p:nvSpPr>
          <p:cNvPr id="10" name="Speech Bubble: Oval 9">
            <a:extLst>
              <a:ext uri="{FF2B5EF4-FFF2-40B4-BE49-F238E27FC236}">
                <a16:creationId xmlns:a16="http://schemas.microsoft.com/office/drawing/2014/main" id="{A688635C-4DAB-4775-B6DC-7F0EC81770AF}"/>
              </a:ext>
            </a:extLst>
          </p:cNvPr>
          <p:cNvSpPr/>
          <p:nvPr/>
        </p:nvSpPr>
        <p:spPr>
          <a:xfrm>
            <a:off x="7668344" y="5159731"/>
            <a:ext cx="1188132" cy="787010"/>
          </a:xfrm>
          <a:prstGeom prst="wedgeEllipseCallout">
            <a:avLst>
              <a:gd name="adj1" fmla="val -82942"/>
              <a:gd name="adj2" fmla="val 93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psB</a:t>
            </a:r>
            <a:endParaRPr lang="en-GB"/>
          </a:p>
        </p:txBody>
      </p:sp>
    </p:spTree>
    <p:extLst>
      <p:ext uri="{BB962C8B-B14F-4D97-AF65-F5344CB8AC3E}">
        <p14:creationId xmlns:p14="http://schemas.microsoft.com/office/powerpoint/2010/main" val="1126854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E4AA-2009-4116-B36F-44A1A61AEAEE}"/>
              </a:ext>
            </a:extLst>
          </p:cNvPr>
          <p:cNvSpPr>
            <a:spLocks noGrp="1"/>
          </p:cNvSpPr>
          <p:nvPr>
            <p:ph type="title"/>
          </p:nvPr>
        </p:nvSpPr>
        <p:spPr/>
        <p:txBody>
          <a:bodyPr/>
          <a:lstStyle/>
          <a:p>
            <a:r>
              <a:rPr lang="en-US"/>
              <a:t>Alias và cơ chế gom rác tự động </a:t>
            </a:r>
            <a:r>
              <a:rPr lang="en-US" baseline="30000">
                <a:solidFill>
                  <a:schemeClr val="bg1">
                    <a:lumMod val="75000"/>
                  </a:schemeClr>
                </a:solidFill>
              </a:rPr>
              <a:t>[6]</a:t>
            </a:r>
            <a:endParaRPr lang="en-GB"/>
          </a:p>
        </p:txBody>
      </p:sp>
      <p:sp>
        <p:nvSpPr>
          <p:cNvPr id="3" name="Content Placeholder 2">
            <a:extLst>
              <a:ext uri="{FF2B5EF4-FFF2-40B4-BE49-F238E27FC236}">
                <a16:creationId xmlns:a16="http://schemas.microsoft.com/office/drawing/2014/main" id="{EF15A99D-6FC5-442D-B413-766A0C5EFB16}"/>
              </a:ext>
            </a:extLst>
          </p:cNvPr>
          <p:cNvSpPr>
            <a:spLocks noGrp="1"/>
          </p:cNvSpPr>
          <p:nvPr>
            <p:ph idx="1"/>
          </p:nvPr>
        </p:nvSpPr>
        <p:spPr/>
        <p:txBody>
          <a:bodyPr/>
          <a:lstStyle/>
          <a:p>
            <a:r>
              <a:rPr lang="en-US"/>
              <a:t>Khái niệm</a:t>
            </a:r>
          </a:p>
          <a:p>
            <a:pPr lvl="1"/>
            <a:r>
              <a:rPr lang="en-US"/>
              <a:t>Alias là đặc điểm mà trên một ô nhớ có nhiều biến đối tượng cùng trỏ tới</a:t>
            </a:r>
          </a:p>
          <a:p>
            <a:pPr lvl="1"/>
            <a:r>
              <a:rPr lang="en-US"/>
              <a:t>Ví dụ:</a:t>
            </a:r>
          </a:p>
          <a:p>
            <a:pPr marL="457200" lvl="1" indent="0">
              <a:buNone/>
            </a:pPr>
            <a:r>
              <a:rPr lang="en-US"/>
              <a:t>PhanSo psA=</a:t>
            </a:r>
            <a:r>
              <a:rPr lang="en-US">
                <a:solidFill>
                  <a:srgbClr val="C00000"/>
                </a:solidFill>
              </a:rPr>
              <a:t>new</a:t>
            </a:r>
            <a:r>
              <a:rPr lang="en-US"/>
              <a:t> PhanSo(1,5);</a:t>
            </a:r>
          </a:p>
          <a:p>
            <a:pPr marL="457200" lvl="1" indent="0">
              <a:buNone/>
            </a:pPr>
            <a:r>
              <a:rPr lang="en-US"/>
              <a:t>PhanSo psB=</a:t>
            </a:r>
            <a:r>
              <a:rPr lang="en-US">
                <a:solidFill>
                  <a:srgbClr val="C00000"/>
                </a:solidFill>
              </a:rPr>
              <a:t>new</a:t>
            </a:r>
            <a:r>
              <a:rPr lang="en-US"/>
              <a:t> PhanSo(3,7);</a:t>
            </a:r>
          </a:p>
          <a:p>
            <a:pPr lvl="1"/>
            <a:r>
              <a:rPr lang="en-US"/>
              <a:t>Lúc này trên thanh RAM sẽ có 2 ô nhớ cấp phát cho 2 đối tượng phân số được quản lý bởi 2 biến đối tượng psA và psB</a:t>
            </a:r>
            <a:endParaRPr lang="en-GB"/>
          </a:p>
        </p:txBody>
      </p:sp>
      <p:sp>
        <p:nvSpPr>
          <p:cNvPr id="4" name="Date Placeholder 3">
            <a:extLst>
              <a:ext uri="{FF2B5EF4-FFF2-40B4-BE49-F238E27FC236}">
                <a16:creationId xmlns:a16="http://schemas.microsoft.com/office/drawing/2014/main" id="{FD9DB6DD-89E5-40A0-ACDE-70BA0F4F14B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A74FB10-5F55-4742-8874-66A1A152DA68}"/>
              </a:ext>
            </a:extLst>
          </p:cNvPr>
          <p:cNvSpPr>
            <a:spLocks noGrp="1"/>
          </p:cNvSpPr>
          <p:nvPr>
            <p:ph type="sldNum" sz="quarter" idx="11"/>
          </p:nvPr>
        </p:nvSpPr>
        <p:spPr/>
        <p:txBody>
          <a:bodyPr/>
          <a:lstStyle/>
          <a:p>
            <a:pPr>
              <a:defRPr/>
            </a:pPr>
            <a:fld id="{5F4B234B-ADCF-47EA-94FA-1884F3D26864}" type="slidenum">
              <a:rPr lang="en-US" altLang="en-US" smtClean="0"/>
              <a:pPr>
                <a:defRPr/>
              </a:pPr>
              <a:t>51</a:t>
            </a:fld>
            <a:endParaRPr lang="en-US" altLang="en-US"/>
          </a:p>
        </p:txBody>
      </p:sp>
      <p:sp>
        <p:nvSpPr>
          <p:cNvPr id="6" name="Isosceles Triangle 5">
            <a:extLst>
              <a:ext uri="{FF2B5EF4-FFF2-40B4-BE49-F238E27FC236}">
                <a16:creationId xmlns:a16="http://schemas.microsoft.com/office/drawing/2014/main" id="{637F2D93-B533-48B9-9C7A-D25B012CF79A}"/>
              </a:ext>
            </a:extLst>
          </p:cNvPr>
          <p:cNvSpPr/>
          <p:nvPr/>
        </p:nvSpPr>
        <p:spPr>
          <a:xfrm>
            <a:off x="4103948" y="5013176"/>
            <a:ext cx="1584176" cy="151216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Vùng nhớ A</a:t>
            </a:r>
            <a:endParaRPr lang="en-GB"/>
          </a:p>
        </p:txBody>
      </p:sp>
      <p:sp>
        <p:nvSpPr>
          <p:cNvPr id="8" name="Isosceles Triangle 7">
            <a:extLst>
              <a:ext uri="{FF2B5EF4-FFF2-40B4-BE49-F238E27FC236}">
                <a16:creationId xmlns:a16="http://schemas.microsoft.com/office/drawing/2014/main" id="{C76E1547-89D7-4B16-A57B-4328B6A1C4A7}"/>
              </a:ext>
            </a:extLst>
          </p:cNvPr>
          <p:cNvSpPr/>
          <p:nvPr/>
        </p:nvSpPr>
        <p:spPr>
          <a:xfrm>
            <a:off x="6084168" y="5013176"/>
            <a:ext cx="1584176" cy="151216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Vùng nhớ B</a:t>
            </a:r>
            <a:endParaRPr lang="en-GB"/>
          </a:p>
        </p:txBody>
      </p:sp>
      <p:sp>
        <p:nvSpPr>
          <p:cNvPr id="9" name="Speech Bubble: Oval 8">
            <a:extLst>
              <a:ext uri="{FF2B5EF4-FFF2-40B4-BE49-F238E27FC236}">
                <a16:creationId xmlns:a16="http://schemas.microsoft.com/office/drawing/2014/main" id="{A29174D4-254C-48F3-AE09-75522F42CCE1}"/>
              </a:ext>
            </a:extLst>
          </p:cNvPr>
          <p:cNvSpPr/>
          <p:nvPr/>
        </p:nvSpPr>
        <p:spPr>
          <a:xfrm>
            <a:off x="2519772" y="5553236"/>
            <a:ext cx="1188132" cy="787010"/>
          </a:xfrm>
          <a:prstGeom prst="wedgeEllipseCallout">
            <a:avLst>
              <a:gd name="adj1" fmla="val 119587"/>
              <a:gd name="adj2" fmla="val 584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psA</a:t>
            </a:r>
            <a:endParaRPr lang="en-GB"/>
          </a:p>
        </p:txBody>
      </p:sp>
      <p:sp>
        <p:nvSpPr>
          <p:cNvPr id="10" name="Speech Bubble: Oval 9">
            <a:extLst>
              <a:ext uri="{FF2B5EF4-FFF2-40B4-BE49-F238E27FC236}">
                <a16:creationId xmlns:a16="http://schemas.microsoft.com/office/drawing/2014/main" id="{A688635C-4DAB-4775-B6DC-7F0EC81770AF}"/>
              </a:ext>
            </a:extLst>
          </p:cNvPr>
          <p:cNvSpPr/>
          <p:nvPr/>
        </p:nvSpPr>
        <p:spPr>
          <a:xfrm>
            <a:off x="7668344" y="5159731"/>
            <a:ext cx="1188132" cy="787010"/>
          </a:xfrm>
          <a:prstGeom prst="wedgeEllipseCallout">
            <a:avLst>
              <a:gd name="adj1" fmla="val -82942"/>
              <a:gd name="adj2" fmla="val 930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psB</a:t>
            </a:r>
            <a:endParaRPr lang="en-GB"/>
          </a:p>
        </p:txBody>
      </p:sp>
    </p:spTree>
    <p:extLst>
      <p:ext uri="{BB962C8B-B14F-4D97-AF65-F5344CB8AC3E}">
        <p14:creationId xmlns:p14="http://schemas.microsoft.com/office/powerpoint/2010/main" val="2215190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6742-77D9-4075-87D1-54B5211AB19D}"/>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BEAEB52E-B197-4883-902E-263EE740A789}"/>
              </a:ext>
            </a:extLst>
          </p:cNvPr>
          <p:cNvSpPr>
            <a:spLocks noGrp="1"/>
          </p:cNvSpPr>
          <p:nvPr>
            <p:ph idx="1"/>
          </p:nvPr>
        </p:nvSpPr>
        <p:spPr>
          <a:xfrm>
            <a:off x="609600" y="1061045"/>
            <a:ext cx="8143873" cy="5248275"/>
          </a:xfrm>
        </p:spPr>
        <p:txBody>
          <a:bodyPr/>
          <a:lstStyle/>
          <a:p>
            <a:r>
              <a:rPr lang="en-US" sz="2500" b="0"/>
              <a:t>Trong java có hỗ trợ khai báo static cho thuộc tính và phương thức</a:t>
            </a:r>
          </a:p>
          <a:p>
            <a:pPr lvl="1"/>
            <a:r>
              <a:rPr lang="en-US" sz="2500"/>
              <a:t>Static cho thuộc tính gọi là Class Member</a:t>
            </a:r>
          </a:p>
          <a:p>
            <a:pPr lvl="1"/>
            <a:r>
              <a:rPr lang="en-US" sz="2500"/>
              <a:t>Static cho phương thức gọi là Class Method</a:t>
            </a:r>
          </a:p>
          <a:p>
            <a:r>
              <a:rPr lang="en-US" sz="2500" b="0"/>
              <a:t>Muốn truy suất tới các static ta sẽ lấy trực tiếp tên lớp chấm thuộc tính/phương thức mà không cần khởi tạo đối tượng</a:t>
            </a:r>
          </a:p>
          <a:p>
            <a:r>
              <a:rPr lang="en-US" sz="2500" b="0"/>
              <a:t>Các thành phần static sẽ </a:t>
            </a:r>
            <a:r>
              <a:rPr lang="en-US" sz="2500" b="0">
                <a:solidFill>
                  <a:srgbClr val="0000FF"/>
                </a:solidFill>
              </a:rPr>
              <a:t>được khởi tạo trước khi đối tượng được khởi tạo</a:t>
            </a:r>
            <a:r>
              <a:rPr lang="en-US" sz="2500" b="0"/>
              <a:t>. Thường </a:t>
            </a:r>
            <a:r>
              <a:rPr lang="en-US" sz="2500" b="0">
                <a:solidFill>
                  <a:srgbClr val="0000FF"/>
                </a:solidFill>
              </a:rPr>
              <a:t>dùng để chia sẻ 1 vùng ô nhớ</a:t>
            </a:r>
            <a:r>
              <a:rPr lang="en-US" sz="2500" b="0"/>
              <a:t>, các đối tượng sẽ dùng chung vùng này</a:t>
            </a:r>
            <a:r>
              <a:rPr lang="en-US" sz="2500" b="0">
                <a:sym typeface="Wingdings" panose="05000000000000000000" pitchFamily="2" charset="2"/>
              </a:rPr>
              <a:t>chỉ cần đổi giá trí của thành phần static thì toàn bộ các đối tượng khác cũng thấy sự thay đổi này</a:t>
            </a:r>
            <a:endParaRPr lang="en-GB" sz="2500" b="0"/>
          </a:p>
        </p:txBody>
      </p:sp>
      <p:sp>
        <p:nvSpPr>
          <p:cNvPr id="4" name="Date Placeholder 3">
            <a:extLst>
              <a:ext uri="{FF2B5EF4-FFF2-40B4-BE49-F238E27FC236}">
                <a16:creationId xmlns:a16="http://schemas.microsoft.com/office/drawing/2014/main" id="{01AEC67D-37A5-4AAC-A468-1F086FB6E27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D87B782-7A74-4BC0-8D18-B93BB8FF068C}"/>
              </a:ext>
            </a:extLst>
          </p:cNvPr>
          <p:cNvSpPr>
            <a:spLocks noGrp="1"/>
          </p:cNvSpPr>
          <p:nvPr>
            <p:ph type="sldNum" sz="quarter" idx="11"/>
          </p:nvPr>
        </p:nvSpPr>
        <p:spPr/>
        <p:txBody>
          <a:bodyPr/>
          <a:lstStyle/>
          <a:p>
            <a:pPr>
              <a:defRPr/>
            </a:pPr>
            <a:fld id="{5F4B234B-ADCF-47EA-94FA-1884F3D26864}" type="slidenum">
              <a:rPr lang="en-US" altLang="en-US" smtClean="0"/>
              <a:pPr>
                <a:defRPr/>
              </a:pPr>
              <a:t>52</a:t>
            </a:fld>
            <a:endParaRPr lang="en-US" altLang="en-US"/>
          </a:p>
        </p:txBody>
      </p:sp>
    </p:spTree>
    <p:extLst>
      <p:ext uri="{BB962C8B-B14F-4D97-AF65-F5344CB8AC3E}">
        <p14:creationId xmlns:p14="http://schemas.microsoft.com/office/powerpoint/2010/main" val="4124060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66742-77D9-4075-87D1-54B5211AB19D}"/>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4" name="Date Placeholder 3">
            <a:extLst>
              <a:ext uri="{FF2B5EF4-FFF2-40B4-BE49-F238E27FC236}">
                <a16:creationId xmlns:a16="http://schemas.microsoft.com/office/drawing/2014/main" id="{01AEC67D-37A5-4AAC-A468-1F086FB6E27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D87B782-7A74-4BC0-8D18-B93BB8FF068C}"/>
              </a:ext>
            </a:extLst>
          </p:cNvPr>
          <p:cNvSpPr>
            <a:spLocks noGrp="1"/>
          </p:cNvSpPr>
          <p:nvPr>
            <p:ph type="sldNum" sz="quarter" idx="11"/>
          </p:nvPr>
        </p:nvSpPr>
        <p:spPr/>
        <p:txBody>
          <a:bodyPr/>
          <a:lstStyle/>
          <a:p>
            <a:pPr>
              <a:defRPr/>
            </a:pPr>
            <a:fld id="{5F4B234B-ADCF-47EA-94FA-1884F3D26864}" type="slidenum">
              <a:rPr lang="en-US" altLang="en-US" smtClean="0"/>
              <a:pPr>
                <a:defRPr/>
              </a:pPr>
              <a:t>53</a:t>
            </a:fld>
            <a:endParaRPr lang="en-US" altLang="en-US"/>
          </a:p>
        </p:txBody>
      </p:sp>
      <p:sp>
        <p:nvSpPr>
          <p:cNvPr id="7" name="Content Placeholder 2">
            <a:extLst>
              <a:ext uri="{FF2B5EF4-FFF2-40B4-BE49-F238E27FC236}">
                <a16:creationId xmlns:a16="http://schemas.microsoft.com/office/drawing/2014/main" id="{6D81A52A-3C64-49CB-9075-7CFA6A174D58}"/>
              </a:ext>
            </a:extLst>
          </p:cNvPr>
          <p:cNvSpPr>
            <a:spLocks noGrp="1"/>
          </p:cNvSpPr>
          <p:nvPr>
            <p:ph idx="1"/>
          </p:nvPr>
        </p:nvSpPr>
        <p:spPr>
          <a:xfrm>
            <a:off x="586201" y="1417320"/>
            <a:ext cx="8141915" cy="4023360"/>
          </a:xfrm>
        </p:spPr>
        <p:txBody>
          <a:bodyPr>
            <a:normAutofit lnSpcReduction="10000"/>
          </a:bodyPr>
          <a:lstStyle/>
          <a:p>
            <a:pPr>
              <a:buFont typeface="Courier New" panose="02070309020205020404" pitchFamily="49" charset="0"/>
              <a:buChar char="o"/>
            </a:pPr>
            <a:r>
              <a:rPr lang="en-US" sz="2400" dirty="0"/>
              <a:t> </a:t>
            </a:r>
            <a:r>
              <a:rPr lang="en-US" sz="2400" dirty="0" err="1"/>
              <a:t>Thành</a:t>
            </a:r>
            <a:r>
              <a:rPr lang="en-US" sz="2400" dirty="0"/>
              <a:t> </a:t>
            </a:r>
            <a:r>
              <a:rPr lang="en-US" sz="2400" dirty="0" err="1"/>
              <a:t>phần</a:t>
            </a:r>
            <a:r>
              <a:rPr lang="en-US" sz="2400" dirty="0"/>
              <a:t> </a:t>
            </a:r>
            <a:r>
              <a:rPr lang="en-US" sz="2400" dirty="0" err="1"/>
              <a:t>tĩnh</a:t>
            </a:r>
            <a:r>
              <a:rPr lang="en-US" sz="2400" dirty="0"/>
              <a:t> </a:t>
            </a:r>
            <a:r>
              <a:rPr lang="en-US" sz="2400" dirty="0" err="1"/>
              <a:t>còn</a:t>
            </a:r>
            <a:r>
              <a:rPr lang="en-US" sz="2400" dirty="0"/>
              <a:t> đ</a:t>
            </a:r>
            <a:r>
              <a:rPr lang="vi-VN" sz="2400" dirty="0"/>
              <a:t>ư</a:t>
            </a:r>
            <a:r>
              <a:rPr lang="en-US" sz="2400" dirty="0" err="1"/>
              <a:t>ợc</a:t>
            </a:r>
            <a:r>
              <a:rPr lang="en-US" sz="2400" dirty="0"/>
              <a:t> </a:t>
            </a:r>
            <a:r>
              <a:rPr lang="en-US" sz="2400" dirty="0" err="1"/>
              <a:t>xem</a:t>
            </a:r>
            <a:r>
              <a:rPr lang="en-US" sz="2400" dirty="0"/>
              <a:t> </a:t>
            </a:r>
            <a:r>
              <a:rPr lang="en-US" sz="2400" dirty="0" err="1"/>
              <a:t>là</a:t>
            </a:r>
            <a:r>
              <a:rPr lang="en-US" sz="2400" dirty="0"/>
              <a:t> </a:t>
            </a:r>
            <a:r>
              <a:rPr lang="en-US" sz="2400" dirty="0" err="1">
                <a:solidFill>
                  <a:srgbClr val="00B050"/>
                </a:solidFill>
              </a:rPr>
              <a:t>thành</a:t>
            </a:r>
            <a:r>
              <a:rPr lang="en-US" sz="2400" dirty="0">
                <a:solidFill>
                  <a:srgbClr val="00B050"/>
                </a:solidFill>
              </a:rPr>
              <a:t> </a:t>
            </a:r>
            <a:r>
              <a:rPr lang="en-US" sz="2400" dirty="0" err="1">
                <a:solidFill>
                  <a:srgbClr val="00B050"/>
                </a:solidFill>
              </a:rPr>
              <a:t>phần</a:t>
            </a:r>
            <a:r>
              <a:rPr lang="en-US" sz="2400" dirty="0">
                <a:solidFill>
                  <a:srgbClr val="00B050"/>
                </a:solidFill>
              </a:rPr>
              <a:t> </a:t>
            </a:r>
            <a:r>
              <a:rPr lang="en-US" sz="2400" dirty="0" err="1">
                <a:solidFill>
                  <a:srgbClr val="00B050"/>
                </a:solidFill>
              </a:rPr>
              <a:t>của</a:t>
            </a:r>
            <a:r>
              <a:rPr lang="en-US" sz="2400" dirty="0">
                <a:solidFill>
                  <a:srgbClr val="00B050"/>
                </a:solidFill>
              </a:rPr>
              <a:t> </a:t>
            </a:r>
            <a:r>
              <a:rPr lang="en-US" sz="2400" dirty="0" err="1">
                <a:solidFill>
                  <a:srgbClr val="00B050"/>
                </a:solidFill>
              </a:rPr>
              <a:t>lớp</a:t>
            </a:r>
            <a:r>
              <a:rPr lang="en-US" sz="2400" dirty="0"/>
              <a:t>.</a:t>
            </a:r>
          </a:p>
          <a:p>
            <a:pPr>
              <a:buFont typeface="Courier New" panose="02070309020205020404" pitchFamily="49" charset="0"/>
              <a:buChar char="o"/>
            </a:pPr>
            <a:r>
              <a:rPr lang="en-US" sz="2400" dirty="0"/>
              <a:t> </a:t>
            </a:r>
            <a:r>
              <a:rPr lang="vi-VN" sz="2400" dirty="0"/>
              <a:t>Khai báo: </a:t>
            </a:r>
            <a:r>
              <a:rPr lang="en-US" sz="2400" dirty="0" err="1"/>
              <a:t>bổ</a:t>
            </a:r>
            <a:r>
              <a:rPr lang="en-US" sz="2400" dirty="0"/>
              <a:t> sung </a:t>
            </a:r>
            <a:r>
              <a:rPr lang="vi-VN" sz="2400" dirty="0"/>
              <a:t>từ khóa </a:t>
            </a:r>
            <a:r>
              <a:rPr lang="vi-VN" sz="2400" dirty="0">
                <a:solidFill>
                  <a:srgbClr val="00B050"/>
                </a:solidFill>
              </a:rPr>
              <a:t>static</a:t>
            </a:r>
            <a:r>
              <a:rPr lang="en-US" sz="2400" dirty="0"/>
              <a:t> s</a:t>
            </a:r>
            <a:r>
              <a:rPr lang="vi-VN" sz="2400" dirty="0"/>
              <a:t>au thuộc tính truy xuất</a:t>
            </a:r>
            <a:r>
              <a:rPr lang="en-US" sz="2400" dirty="0"/>
              <a:t>.</a:t>
            </a:r>
            <a:endParaRPr lang="vi-VN" sz="2400" dirty="0"/>
          </a:p>
          <a:p>
            <a:pPr>
              <a:buFont typeface="Courier New" panose="02070309020205020404" pitchFamily="49" charset="0"/>
              <a:buChar char="o"/>
            </a:pPr>
            <a:r>
              <a:rPr lang="en-US" sz="2400" dirty="0"/>
              <a:t> </a:t>
            </a:r>
            <a:r>
              <a:rPr lang="vi-VN" sz="2400" dirty="0"/>
              <a:t>Tồn tại độc lập với các đối tượng: </a:t>
            </a:r>
            <a:r>
              <a:rPr lang="en-US" sz="2400" dirty="0"/>
              <a:t>c</a:t>
            </a:r>
            <a:r>
              <a:rPr lang="vi-VN" sz="2400" dirty="0"/>
              <a:t>hỉ có 1 bản (</a:t>
            </a:r>
            <a:r>
              <a:rPr lang="en-US" sz="2400" dirty="0" err="1"/>
              <a:t>bản</a:t>
            </a:r>
            <a:r>
              <a:rPr lang="en-US" sz="2400" dirty="0"/>
              <a:t> </a:t>
            </a:r>
            <a:r>
              <a:rPr lang="en-US" sz="2400" dirty="0" err="1"/>
              <a:t>sao</a:t>
            </a:r>
            <a:r>
              <a:rPr lang="vi-VN" sz="2400" dirty="0"/>
              <a:t>) của thành phần tĩnh </a:t>
            </a:r>
            <a:r>
              <a:rPr lang="en-US" sz="2400" dirty="0" err="1"/>
              <a:t>cho</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đối</a:t>
            </a:r>
            <a:r>
              <a:rPr lang="en-US" sz="2400" dirty="0"/>
              <a:t> t</a:t>
            </a:r>
            <a:r>
              <a:rPr lang="vi-VN" sz="2400" dirty="0"/>
              <a:t>ư</a:t>
            </a:r>
            <a:r>
              <a:rPr lang="en-US" sz="2400" dirty="0" err="1"/>
              <a:t>ợng</a:t>
            </a:r>
            <a:r>
              <a:rPr lang="en-US" sz="2400" dirty="0"/>
              <a:t>. </a:t>
            </a:r>
            <a:endParaRPr lang="vi-VN" sz="2400" dirty="0"/>
          </a:p>
          <a:p>
            <a:pPr>
              <a:buFont typeface="Courier New" panose="02070309020205020404" pitchFamily="49" charset="0"/>
              <a:buChar char="o"/>
            </a:pPr>
            <a:r>
              <a:rPr lang="en-US" sz="2400" dirty="0"/>
              <a:t> Đ</a:t>
            </a:r>
            <a:r>
              <a:rPr lang="vi-VN" sz="2400" dirty="0"/>
              <a:t>ược truy xuất trực tiếp thông qua lớp</a:t>
            </a:r>
            <a:r>
              <a:rPr lang="en-US" sz="2400" dirty="0"/>
              <a:t> </a:t>
            </a:r>
            <a:r>
              <a:rPr lang="vi-VN" sz="2400" dirty="0">
                <a:solidFill>
                  <a:srgbClr val="00B050"/>
                </a:solidFill>
              </a:rPr>
              <a:t>&lt;tên lớp&gt;.&lt;tên thành phần tĩnh&gt;</a:t>
            </a:r>
          </a:p>
          <a:p>
            <a:pPr>
              <a:buFont typeface="Courier New" panose="02070309020205020404" pitchFamily="49" charset="0"/>
              <a:buChar char="o"/>
            </a:pPr>
            <a:r>
              <a:rPr lang="en-US" sz="2400" dirty="0"/>
              <a:t> </a:t>
            </a:r>
            <a:r>
              <a:rPr lang="vi-VN" sz="2400" dirty="0"/>
              <a:t>Các phương thức tĩnh chỉ được truy xuất các thành phần tĩnh</a:t>
            </a:r>
            <a:r>
              <a:rPr lang="en-US" sz="2400" dirty="0"/>
              <a:t>.</a:t>
            </a:r>
            <a:endParaRPr lang="vi-VN" sz="2400" dirty="0"/>
          </a:p>
          <a:p>
            <a:pPr>
              <a:buFont typeface="Courier New" panose="02070309020205020404" pitchFamily="49" charset="0"/>
              <a:buChar char="o"/>
            </a:pPr>
            <a:r>
              <a:rPr lang="en-US" sz="2400" dirty="0"/>
              <a:t> </a:t>
            </a:r>
            <a:r>
              <a:rPr lang="en-US" sz="2400" i="1" dirty="0">
                <a:solidFill>
                  <a:srgbClr val="0070C0"/>
                </a:solidFill>
              </a:rPr>
              <a:t>T</a:t>
            </a:r>
            <a:r>
              <a:rPr lang="vi-VN" sz="2400" i="1" dirty="0">
                <a:solidFill>
                  <a:srgbClr val="0070C0"/>
                </a:solidFill>
              </a:rPr>
              <a:t>hành phần tĩnh sẽ được khởi tạo </a:t>
            </a:r>
            <a:r>
              <a:rPr lang="en-US" sz="2400" i="1" dirty="0" err="1">
                <a:solidFill>
                  <a:srgbClr val="0070C0"/>
                </a:solidFill>
              </a:rPr>
              <a:t>bằng</a:t>
            </a:r>
            <a:r>
              <a:rPr lang="vi-VN" sz="2400" i="1" dirty="0">
                <a:solidFill>
                  <a:srgbClr val="0070C0"/>
                </a:solidFill>
              </a:rPr>
              <a:t> giá trị mặc nhiên của kiểu dữ liệu của thành phần tĩnh</a:t>
            </a:r>
            <a:r>
              <a:rPr lang="en-US" sz="2400" i="1" dirty="0">
                <a:solidFill>
                  <a:srgbClr val="0070C0"/>
                </a:solidFill>
              </a:rPr>
              <a:t>.</a:t>
            </a:r>
          </a:p>
        </p:txBody>
      </p:sp>
    </p:spTree>
    <p:extLst>
      <p:ext uri="{BB962C8B-B14F-4D97-AF65-F5344CB8AC3E}">
        <p14:creationId xmlns:p14="http://schemas.microsoft.com/office/powerpoint/2010/main" val="1682471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4DEF-214B-45A0-B443-93EBB9A9670F}"/>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2662E043-8E37-4DA6-AE33-98C557649549}"/>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FCA65FCC-A0C3-4715-AF69-4050221EFEDE}"/>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E30B26F8-BE58-451E-AD9E-A53DCF373939}"/>
              </a:ext>
            </a:extLst>
          </p:cNvPr>
          <p:cNvSpPr>
            <a:spLocks noGrp="1"/>
          </p:cNvSpPr>
          <p:nvPr>
            <p:ph type="sldNum" sz="quarter" idx="11"/>
          </p:nvPr>
        </p:nvSpPr>
        <p:spPr/>
        <p:txBody>
          <a:bodyPr/>
          <a:lstStyle/>
          <a:p>
            <a:pPr>
              <a:defRPr/>
            </a:pPr>
            <a:fld id="{5F4B234B-ADCF-47EA-94FA-1884F3D26864}" type="slidenum">
              <a:rPr lang="en-US" altLang="en-US" smtClean="0"/>
              <a:pPr>
                <a:defRPr/>
              </a:pPr>
              <a:t>54</a:t>
            </a:fld>
            <a:endParaRPr lang="en-US" altLang="en-US"/>
          </a:p>
        </p:txBody>
      </p:sp>
      <p:pic>
        <p:nvPicPr>
          <p:cNvPr id="6" name="Content Placeholder 6">
            <a:extLst>
              <a:ext uri="{FF2B5EF4-FFF2-40B4-BE49-F238E27FC236}">
                <a16:creationId xmlns:a16="http://schemas.microsoft.com/office/drawing/2014/main" id="{D10B4E99-D769-45F7-96F4-440F46EA36D5}"/>
              </a:ext>
            </a:extLst>
          </p:cNvPr>
          <p:cNvPicPr>
            <a:picLocks noChangeAspect="1"/>
          </p:cNvPicPr>
          <p:nvPr/>
        </p:nvPicPr>
        <p:blipFill>
          <a:blip r:embed="rId2"/>
          <a:stretch>
            <a:fillRect/>
          </a:stretch>
        </p:blipFill>
        <p:spPr bwMode="auto">
          <a:xfrm>
            <a:off x="1559254" y="1091971"/>
            <a:ext cx="6025491" cy="402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a:extLst>
              <a:ext uri="{FF2B5EF4-FFF2-40B4-BE49-F238E27FC236}">
                <a16:creationId xmlns:a16="http://schemas.microsoft.com/office/drawing/2014/main" id="{FE5F530A-3CA7-4549-AD8F-10CB1F287E2E}"/>
              </a:ext>
            </a:extLst>
          </p:cNvPr>
          <p:cNvPicPr>
            <a:picLocks noChangeAspect="1"/>
          </p:cNvPicPr>
          <p:nvPr/>
        </p:nvPicPr>
        <p:blipFill>
          <a:blip r:embed="rId3"/>
          <a:stretch>
            <a:fillRect/>
          </a:stretch>
        </p:blipFill>
        <p:spPr>
          <a:xfrm>
            <a:off x="2663788" y="5342444"/>
            <a:ext cx="4298142" cy="847170"/>
          </a:xfrm>
          <a:prstGeom prst="rect">
            <a:avLst/>
          </a:prstGeom>
        </p:spPr>
      </p:pic>
    </p:spTree>
    <p:extLst>
      <p:ext uri="{BB962C8B-B14F-4D97-AF65-F5344CB8AC3E}">
        <p14:creationId xmlns:p14="http://schemas.microsoft.com/office/powerpoint/2010/main" val="20576206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8737-C0CE-405F-9A24-DEC4412956F4}"/>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D608B6D3-15B1-440A-B71D-910BD7364A2A}"/>
              </a:ext>
            </a:extLst>
          </p:cNvPr>
          <p:cNvSpPr>
            <a:spLocks noGrp="1"/>
          </p:cNvSpPr>
          <p:nvPr>
            <p:ph idx="1"/>
          </p:nvPr>
        </p:nvSpPr>
        <p:spPr/>
        <p:txBody>
          <a:bodyPr/>
          <a:lstStyle/>
          <a:p>
            <a:r>
              <a:rPr lang="en-US"/>
              <a:t>Ví dụ 1: biến static</a:t>
            </a:r>
          </a:p>
          <a:p>
            <a:pPr marL="0" indent="0">
              <a:buNone/>
            </a:pPr>
            <a:endParaRPr lang="en-GB"/>
          </a:p>
        </p:txBody>
      </p:sp>
      <p:sp>
        <p:nvSpPr>
          <p:cNvPr id="4" name="Date Placeholder 3">
            <a:extLst>
              <a:ext uri="{FF2B5EF4-FFF2-40B4-BE49-F238E27FC236}">
                <a16:creationId xmlns:a16="http://schemas.microsoft.com/office/drawing/2014/main" id="{E823CF07-A89E-4B80-9618-B9E1F6F6668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EF6871E-C58C-48F6-9216-44526D4F52B6}"/>
              </a:ext>
            </a:extLst>
          </p:cNvPr>
          <p:cNvSpPr>
            <a:spLocks noGrp="1"/>
          </p:cNvSpPr>
          <p:nvPr>
            <p:ph type="sldNum" sz="quarter" idx="11"/>
          </p:nvPr>
        </p:nvSpPr>
        <p:spPr/>
        <p:txBody>
          <a:bodyPr/>
          <a:lstStyle/>
          <a:p>
            <a:pPr>
              <a:defRPr/>
            </a:pPr>
            <a:fld id="{5F4B234B-ADCF-47EA-94FA-1884F3D26864}" type="slidenum">
              <a:rPr lang="en-US" altLang="en-US" smtClean="0"/>
              <a:pPr>
                <a:defRPr/>
              </a:pPr>
              <a:t>55</a:t>
            </a:fld>
            <a:endParaRPr lang="en-US" altLang="en-US"/>
          </a:p>
        </p:txBody>
      </p:sp>
      <p:sp>
        <p:nvSpPr>
          <p:cNvPr id="6" name="TextBox 5">
            <a:extLst>
              <a:ext uri="{FF2B5EF4-FFF2-40B4-BE49-F238E27FC236}">
                <a16:creationId xmlns:a16="http://schemas.microsoft.com/office/drawing/2014/main" id="{85CB693F-B14C-4C62-BDD7-B8B4F6618F10}"/>
              </a:ext>
            </a:extLst>
          </p:cNvPr>
          <p:cNvSpPr txBox="1"/>
          <p:nvPr/>
        </p:nvSpPr>
        <p:spPr>
          <a:xfrm>
            <a:off x="1130424" y="1651590"/>
            <a:ext cx="4841646" cy="35548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solidFill>
                  <a:srgbClr val="7030A0"/>
                </a:solidFill>
              </a:rPr>
              <a:t>public class </a:t>
            </a:r>
            <a:r>
              <a:rPr lang="en-US" sz="2500"/>
              <a:t>Class1{</a:t>
            </a:r>
          </a:p>
          <a:p>
            <a:r>
              <a:rPr lang="en-US" sz="2500"/>
              <a:t>	</a:t>
            </a:r>
            <a:r>
              <a:rPr lang="en-US" sz="2500">
                <a:solidFill>
                  <a:srgbClr val="7030A0"/>
                </a:solidFill>
              </a:rPr>
              <a:t>private static int </a:t>
            </a:r>
            <a:r>
              <a:rPr lang="en-US" sz="2500">
                <a:solidFill>
                  <a:srgbClr val="0000FF"/>
                </a:solidFill>
              </a:rPr>
              <a:t>value;</a:t>
            </a:r>
          </a:p>
          <a:p>
            <a:r>
              <a:rPr lang="en-US" sz="2500"/>
              <a:t>	</a:t>
            </a:r>
            <a:r>
              <a:rPr lang="en-US" sz="2500">
                <a:solidFill>
                  <a:srgbClr val="7030A0"/>
                </a:solidFill>
              </a:rPr>
              <a:t>public void</a:t>
            </a:r>
            <a:r>
              <a:rPr lang="en-US" sz="2500"/>
              <a:t> setValue(</a:t>
            </a:r>
            <a:r>
              <a:rPr lang="en-US" sz="2500">
                <a:solidFill>
                  <a:srgbClr val="7030A0"/>
                </a:solidFill>
              </a:rPr>
              <a:t>int </a:t>
            </a:r>
            <a:r>
              <a:rPr lang="en-US" sz="2500"/>
              <a:t>x){</a:t>
            </a:r>
          </a:p>
          <a:p>
            <a:r>
              <a:rPr lang="en-US" sz="2500"/>
              <a:t>		</a:t>
            </a:r>
            <a:r>
              <a:rPr lang="en-US" sz="2500">
                <a:solidFill>
                  <a:srgbClr val="0000FF"/>
                </a:solidFill>
              </a:rPr>
              <a:t>value</a:t>
            </a:r>
            <a:r>
              <a:rPr lang="en-US" sz="2500"/>
              <a:t>=x;</a:t>
            </a:r>
          </a:p>
          <a:p>
            <a:r>
              <a:rPr lang="en-US" sz="2500"/>
              <a:t>	}</a:t>
            </a:r>
          </a:p>
          <a:p>
            <a:r>
              <a:rPr lang="en-US" sz="2500"/>
              <a:t>	</a:t>
            </a:r>
            <a:r>
              <a:rPr lang="en-US" sz="2500">
                <a:solidFill>
                  <a:srgbClr val="7030A0"/>
                </a:solidFill>
              </a:rPr>
              <a:t>public int</a:t>
            </a:r>
            <a:r>
              <a:rPr lang="en-US" sz="2500"/>
              <a:t> getValue(){</a:t>
            </a:r>
          </a:p>
          <a:p>
            <a:r>
              <a:rPr lang="en-US" sz="2500"/>
              <a:t>		</a:t>
            </a:r>
            <a:r>
              <a:rPr lang="en-US" sz="2500">
                <a:solidFill>
                  <a:srgbClr val="7030A0"/>
                </a:solidFill>
              </a:rPr>
              <a:t>return</a:t>
            </a:r>
            <a:r>
              <a:rPr lang="en-US" sz="2500"/>
              <a:t> </a:t>
            </a:r>
            <a:r>
              <a:rPr lang="en-US" sz="2500">
                <a:solidFill>
                  <a:srgbClr val="0000FF"/>
                </a:solidFill>
              </a:rPr>
              <a:t>value;</a:t>
            </a:r>
          </a:p>
          <a:p>
            <a:r>
              <a:rPr lang="en-US" sz="2500"/>
              <a:t>	}</a:t>
            </a:r>
          </a:p>
          <a:p>
            <a:r>
              <a:rPr lang="en-US" sz="2500"/>
              <a:t>}</a:t>
            </a:r>
            <a:endParaRPr lang="en-GB" sz="2500"/>
          </a:p>
        </p:txBody>
      </p:sp>
    </p:spTree>
    <p:extLst>
      <p:ext uri="{BB962C8B-B14F-4D97-AF65-F5344CB8AC3E}">
        <p14:creationId xmlns:p14="http://schemas.microsoft.com/office/powerpoint/2010/main" val="3524669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8737-C0CE-405F-9A24-DEC4412956F4}"/>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D608B6D3-15B1-440A-B71D-910BD7364A2A}"/>
              </a:ext>
            </a:extLst>
          </p:cNvPr>
          <p:cNvSpPr>
            <a:spLocks noGrp="1"/>
          </p:cNvSpPr>
          <p:nvPr>
            <p:ph idx="1"/>
          </p:nvPr>
        </p:nvSpPr>
        <p:spPr/>
        <p:txBody>
          <a:bodyPr/>
          <a:lstStyle/>
          <a:p>
            <a:r>
              <a:rPr lang="en-US"/>
              <a:t>Ví dụ 1: biến static</a:t>
            </a:r>
          </a:p>
          <a:p>
            <a:endParaRPr lang="en-US"/>
          </a:p>
          <a:p>
            <a:endParaRPr lang="en-US"/>
          </a:p>
          <a:p>
            <a:endParaRPr lang="en-US"/>
          </a:p>
          <a:p>
            <a:endParaRPr lang="en-US"/>
          </a:p>
          <a:p>
            <a:endParaRPr lang="en-US"/>
          </a:p>
          <a:p>
            <a:endParaRPr lang="en-US"/>
          </a:p>
          <a:p>
            <a:pPr lvl="1"/>
            <a:r>
              <a:rPr lang="en-US"/>
              <a:t>Kết quả: </a:t>
            </a:r>
          </a:p>
          <a:p>
            <a:pPr marL="457200" lvl="1" indent="0">
              <a:buNone/>
            </a:pPr>
            <a:endParaRPr lang="en-US"/>
          </a:p>
          <a:p>
            <a:pPr marL="0" indent="0">
              <a:buNone/>
            </a:pPr>
            <a:endParaRPr lang="en-GB"/>
          </a:p>
        </p:txBody>
      </p:sp>
      <p:sp>
        <p:nvSpPr>
          <p:cNvPr id="4" name="Date Placeholder 3">
            <a:extLst>
              <a:ext uri="{FF2B5EF4-FFF2-40B4-BE49-F238E27FC236}">
                <a16:creationId xmlns:a16="http://schemas.microsoft.com/office/drawing/2014/main" id="{E823CF07-A89E-4B80-9618-B9E1F6F6668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EF6871E-C58C-48F6-9216-44526D4F52B6}"/>
              </a:ext>
            </a:extLst>
          </p:cNvPr>
          <p:cNvSpPr>
            <a:spLocks noGrp="1"/>
          </p:cNvSpPr>
          <p:nvPr>
            <p:ph type="sldNum" sz="quarter" idx="11"/>
          </p:nvPr>
        </p:nvSpPr>
        <p:spPr/>
        <p:txBody>
          <a:bodyPr/>
          <a:lstStyle/>
          <a:p>
            <a:pPr>
              <a:defRPr/>
            </a:pPr>
            <a:fld id="{5F4B234B-ADCF-47EA-94FA-1884F3D26864}" type="slidenum">
              <a:rPr lang="en-US" altLang="en-US" smtClean="0"/>
              <a:pPr>
                <a:defRPr/>
              </a:pPr>
              <a:t>56</a:t>
            </a:fld>
            <a:endParaRPr lang="en-US" altLang="en-US"/>
          </a:p>
        </p:txBody>
      </p:sp>
      <p:sp>
        <p:nvSpPr>
          <p:cNvPr id="6" name="TextBox 5">
            <a:extLst>
              <a:ext uri="{FF2B5EF4-FFF2-40B4-BE49-F238E27FC236}">
                <a16:creationId xmlns:a16="http://schemas.microsoft.com/office/drawing/2014/main" id="{85CB693F-B14C-4C62-BDD7-B8B4F6618F10}"/>
              </a:ext>
            </a:extLst>
          </p:cNvPr>
          <p:cNvSpPr txBox="1"/>
          <p:nvPr/>
        </p:nvSpPr>
        <p:spPr>
          <a:xfrm>
            <a:off x="1259632" y="1621879"/>
            <a:ext cx="5507983" cy="31700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7030A0"/>
                </a:solidFill>
              </a:rPr>
              <a:t>public static void </a:t>
            </a:r>
            <a:r>
              <a:rPr lang="en-US" sz="2500"/>
              <a:t>main(String[] args){</a:t>
            </a:r>
          </a:p>
          <a:p>
            <a:r>
              <a:rPr lang="en-US" sz="2500"/>
              <a:t>	Class </a:t>
            </a:r>
            <a:r>
              <a:rPr lang="en-US" sz="2500">
                <a:solidFill>
                  <a:srgbClr val="0000FF"/>
                </a:solidFill>
              </a:rPr>
              <a:t>c1</a:t>
            </a:r>
            <a:r>
              <a:rPr lang="en-US" sz="2500"/>
              <a:t>=</a:t>
            </a:r>
            <a:r>
              <a:rPr lang="en-US" sz="2500">
                <a:solidFill>
                  <a:srgbClr val="C00000"/>
                </a:solidFill>
              </a:rPr>
              <a:t>new</a:t>
            </a:r>
            <a:r>
              <a:rPr lang="en-US" sz="2500"/>
              <a:t> Class1();</a:t>
            </a:r>
          </a:p>
          <a:p>
            <a:r>
              <a:rPr lang="en-US" sz="2500"/>
              <a:t>	c1.setvalue(9);</a:t>
            </a:r>
          </a:p>
          <a:p>
            <a:r>
              <a:rPr lang="en-US" sz="2500"/>
              <a:t>	Class1 </a:t>
            </a:r>
            <a:r>
              <a:rPr lang="en-US" sz="2500">
                <a:solidFill>
                  <a:srgbClr val="0000FF"/>
                </a:solidFill>
              </a:rPr>
              <a:t>c2</a:t>
            </a:r>
            <a:r>
              <a:rPr lang="en-US" sz="2500"/>
              <a:t>=</a:t>
            </a:r>
            <a:r>
              <a:rPr lang="en-US" sz="2500">
                <a:solidFill>
                  <a:srgbClr val="C00000"/>
                </a:solidFill>
              </a:rPr>
              <a:t>new </a:t>
            </a:r>
            <a:r>
              <a:rPr lang="en-US" sz="2500"/>
              <a:t>Class1();</a:t>
            </a:r>
          </a:p>
          <a:p>
            <a:r>
              <a:rPr lang="en-US" sz="2500"/>
              <a:t>	System.out.println(</a:t>
            </a:r>
            <a:r>
              <a:rPr lang="en-US" sz="2500">
                <a:solidFill>
                  <a:srgbClr val="0000FF"/>
                </a:solidFill>
              </a:rPr>
              <a:t>c2</a:t>
            </a:r>
            <a:r>
              <a:rPr lang="en-US" sz="2500"/>
              <a:t>.getValue());</a:t>
            </a:r>
          </a:p>
          <a:p>
            <a:r>
              <a:rPr lang="en-US" sz="2500"/>
              <a:t>	</a:t>
            </a:r>
            <a:r>
              <a:rPr lang="en-US" sz="2500">
                <a:solidFill>
                  <a:srgbClr val="0000FF"/>
                </a:solidFill>
              </a:rPr>
              <a:t>c2</a:t>
            </a:r>
            <a:r>
              <a:rPr lang="en-US" sz="2500"/>
              <a:t>.setValue(100);</a:t>
            </a:r>
          </a:p>
          <a:p>
            <a:r>
              <a:rPr lang="en-US" sz="2500"/>
              <a:t>	System.out.println(</a:t>
            </a:r>
            <a:r>
              <a:rPr lang="en-US" sz="2500">
                <a:solidFill>
                  <a:srgbClr val="0000FF"/>
                </a:solidFill>
              </a:rPr>
              <a:t>c1</a:t>
            </a:r>
            <a:r>
              <a:rPr lang="en-US" sz="2500"/>
              <a:t>.setValue());</a:t>
            </a:r>
          </a:p>
          <a:p>
            <a:r>
              <a:rPr lang="en-US" sz="2500"/>
              <a:t>}</a:t>
            </a:r>
            <a:endParaRPr lang="en-GB" sz="2500"/>
          </a:p>
        </p:txBody>
      </p:sp>
      <p:sp>
        <p:nvSpPr>
          <p:cNvPr id="7" name="TextBox 6">
            <a:extLst>
              <a:ext uri="{FF2B5EF4-FFF2-40B4-BE49-F238E27FC236}">
                <a16:creationId xmlns:a16="http://schemas.microsoft.com/office/drawing/2014/main" id="{08E89B4C-62DF-4F43-AB3E-EB822F2B6343}"/>
              </a:ext>
            </a:extLst>
          </p:cNvPr>
          <p:cNvSpPr txBox="1"/>
          <p:nvPr/>
        </p:nvSpPr>
        <p:spPr>
          <a:xfrm>
            <a:off x="1439652" y="5477227"/>
            <a:ext cx="569387" cy="646331"/>
          </a:xfrm>
          <a:prstGeom prst="rect">
            <a:avLst/>
          </a:prstGeom>
          <a:noFill/>
        </p:spPr>
        <p:txBody>
          <a:bodyPr wrap="none" rtlCol="0">
            <a:spAutoFit/>
          </a:bodyPr>
          <a:lstStyle/>
          <a:p>
            <a:r>
              <a:rPr lang="en-US"/>
              <a:t>9</a:t>
            </a:r>
          </a:p>
          <a:p>
            <a:r>
              <a:rPr lang="en-US"/>
              <a:t>100</a:t>
            </a:r>
            <a:endParaRPr lang="en-GB"/>
          </a:p>
        </p:txBody>
      </p:sp>
    </p:spTree>
    <p:extLst>
      <p:ext uri="{BB962C8B-B14F-4D97-AF65-F5344CB8AC3E}">
        <p14:creationId xmlns:p14="http://schemas.microsoft.com/office/powerpoint/2010/main" val="1435303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8737-C0CE-405F-9A24-DEC4412956F4}"/>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D608B6D3-15B1-440A-B71D-910BD7364A2A}"/>
              </a:ext>
            </a:extLst>
          </p:cNvPr>
          <p:cNvSpPr>
            <a:spLocks noGrp="1"/>
          </p:cNvSpPr>
          <p:nvPr>
            <p:ph idx="1"/>
          </p:nvPr>
        </p:nvSpPr>
        <p:spPr/>
        <p:txBody>
          <a:bodyPr/>
          <a:lstStyle/>
          <a:p>
            <a:r>
              <a:rPr lang="en-US"/>
              <a:t>Ví dụ 2: Hàm static</a:t>
            </a:r>
          </a:p>
          <a:p>
            <a:pPr marL="0" indent="0">
              <a:buNone/>
            </a:pPr>
            <a:endParaRPr lang="en-GB"/>
          </a:p>
        </p:txBody>
      </p:sp>
      <p:sp>
        <p:nvSpPr>
          <p:cNvPr id="4" name="Date Placeholder 3">
            <a:extLst>
              <a:ext uri="{FF2B5EF4-FFF2-40B4-BE49-F238E27FC236}">
                <a16:creationId xmlns:a16="http://schemas.microsoft.com/office/drawing/2014/main" id="{E823CF07-A89E-4B80-9618-B9E1F6F6668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EF6871E-C58C-48F6-9216-44526D4F52B6}"/>
              </a:ext>
            </a:extLst>
          </p:cNvPr>
          <p:cNvSpPr>
            <a:spLocks noGrp="1"/>
          </p:cNvSpPr>
          <p:nvPr>
            <p:ph type="sldNum" sz="quarter" idx="11"/>
          </p:nvPr>
        </p:nvSpPr>
        <p:spPr/>
        <p:txBody>
          <a:bodyPr/>
          <a:lstStyle/>
          <a:p>
            <a:pPr>
              <a:defRPr/>
            </a:pPr>
            <a:fld id="{5F4B234B-ADCF-47EA-94FA-1884F3D26864}" type="slidenum">
              <a:rPr lang="en-US" altLang="en-US" smtClean="0"/>
              <a:pPr>
                <a:defRPr/>
              </a:pPr>
              <a:t>57</a:t>
            </a:fld>
            <a:endParaRPr lang="en-US" altLang="en-US"/>
          </a:p>
        </p:txBody>
      </p:sp>
      <p:sp>
        <p:nvSpPr>
          <p:cNvPr id="6" name="TextBox 5">
            <a:extLst>
              <a:ext uri="{FF2B5EF4-FFF2-40B4-BE49-F238E27FC236}">
                <a16:creationId xmlns:a16="http://schemas.microsoft.com/office/drawing/2014/main" id="{85CB693F-B14C-4C62-BDD7-B8B4F6618F10}"/>
              </a:ext>
            </a:extLst>
          </p:cNvPr>
          <p:cNvSpPr txBox="1"/>
          <p:nvPr/>
        </p:nvSpPr>
        <p:spPr>
          <a:xfrm>
            <a:off x="1130424" y="1651590"/>
            <a:ext cx="4870244" cy="31700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a:solidFill>
                  <a:srgbClr val="7030A0"/>
                </a:solidFill>
              </a:rPr>
              <a:t>public class </a:t>
            </a:r>
            <a:r>
              <a:rPr lang="en-US" sz="2500"/>
              <a:t>Class2{</a:t>
            </a:r>
          </a:p>
          <a:p>
            <a:r>
              <a:rPr lang="en-US" sz="2500"/>
              <a:t>	</a:t>
            </a:r>
            <a:r>
              <a:rPr lang="en-US" sz="2500">
                <a:solidFill>
                  <a:srgbClr val="7030A0"/>
                </a:solidFill>
              </a:rPr>
              <a:t>public static void</a:t>
            </a:r>
            <a:r>
              <a:rPr lang="en-US" sz="2500"/>
              <a:t> fn1(</a:t>
            </a:r>
            <a:r>
              <a:rPr lang="en-US" sz="2500">
                <a:solidFill>
                  <a:srgbClr val="7030A0"/>
                </a:solidFill>
              </a:rPr>
              <a:t>int </a:t>
            </a:r>
            <a:r>
              <a:rPr lang="en-US" sz="2500"/>
              <a:t>x){</a:t>
            </a:r>
          </a:p>
          <a:p>
            <a:r>
              <a:rPr lang="en-US" sz="2500"/>
              <a:t>		</a:t>
            </a:r>
            <a:r>
              <a:rPr lang="en-US" sz="2500">
                <a:solidFill>
                  <a:srgbClr val="0000FF"/>
                </a:solidFill>
              </a:rPr>
              <a:t>System.out.println(x);</a:t>
            </a:r>
            <a:endParaRPr lang="en-US" sz="2500"/>
          </a:p>
          <a:p>
            <a:r>
              <a:rPr lang="en-US" sz="2500"/>
              <a:t>	}</a:t>
            </a:r>
          </a:p>
          <a:p>
            <a:r>
              <a:rPr lang="en-US" sz="2500"/>
              <a:t>	</a:t>
            </a:r>
            <a:r>
              <a:rPr lang="en-US" sz="2500">
                <a:solidFill>
                  <a:srgbClr val="7030A0"/>
                </a:solidFill>
              </a:rPr>
              <a:t>public void</a:t>
            </a:r>
            <a:r>
              <a:rPr lang="en-US" sz="2500"/>
              <a:t> fn2(</a:t>
            </a:r>
            <a:r>
              <a:rPr lang="en-US" sz="2500">
                <a:solidFill>
                  <a:srgbClr val="7030A0"/>
                </a:solidFill>
              </a:rPr>
              <a:t>int </a:t>
            </a:r>
            <a:r>
              <a:rPr lang="en-US" sz="2500"/>
              <a:t>x){</a:t>
            </a:r>
          </a:p>
          <a:p>
            <a:r>
              <a:rPr lang="en-US" sz="2500"/>
              <a:t>		</a:t>
            </a:r>
            <a:r>
              <a:rPr lang="en-US" sz="2500">
                <a:solidFill>
                  <a:srgbClr val="0000FF"/>
                </a:solidFill>
              </a:rPr>
              <a:t>System.out.println(x);</a:t>
            </a:r>
            <a:endParaRPr lang="en-US" sz="2500"/>
          </a:p>
          <a:p>
            <a:r>
              <a:rPr lang="en-US" sz="2500"/>
              <a:t>	}</a:t>
            </a:r>
          </a:p>
          <a:p>
            <a:r>
              <a:rPr lang="en-US" sz="2500"/>
              <a:t>}</a:t>
            </a:r>
            <a:endParaRPr lang="en-GB" sz="2500"/>
          </a:p>
        </p:txBody>
      </p:sp>
    </p:spTree>
    <p:extLst>
      <p:ext uri="{BB962C8B-B14F-4D97-AF65-F5344CB8AC3E}">
        <p14:creationId xmlns:p14="http://schemas.microsoft.com/office/powerpoint/2010/main" val="71583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38737-C0CE-405F-9A24-DEC4412956F4}"/>
              </a:ext>
            </a:extLst>
          </p:cNvPr>
          <p:cNvSpPr>
            <a:spLocks noGrp="1"/>
          </p:cNvSpPr>
          <p:nvPr>
            <p:ph type="title"/>
          </p:nvPr>
        </p:nvSpPr>
        <p:spPr/>
        <p:txBody>
          <a:bodyPr/>
          <a:lstStyle/>
          <a:p>
            <a:r>
              <a:rPr lang="en-US"/>
              <a:t>Các thành phần static </a:t>
            </a:r>
            <a:r>
              <a:rPr lang="en-US" baseline="30000">
                <a:solidFill>
                  <a:schemeClr val="bg1">
                    <a:lumMod val="75000"/>
                  </a:schemeClr>
                </a:solidFill>
              </a:rPr>
              <a:t>[7]</a:t>
            </a:r>
            <a:endParaRPr lang="en-GB"/>
          </a:p>
        </p:txBody>
      </p:sp>
      <p:sp>
        <p:nvSpPr>
          <p:cNvPr id="3" name="Content Placeholder 2">
            <a:extLst>
              <a:ext uri="{FF2B5EF4-FFF2-40B4-BE49-F238E27FC236}">
                <a16:creationId xmlns:a16="http://schemas.microsoft.com/office/drawing/2014/main" id="{D608B6D3-15B1-440A-B71D-910BD7364A2A}"/>
              </a:ext>
            </a:extLst>
          </p:cNvPr>
          <p:cNvSpPr>
            <a:spLocks noGrp="1"/>
          </p:cNvSpPr>
          <p:nvPr>
            <p:ph idx="1"/>
          </p:nvPr>
        </p:nvSpPr>
        <p:spPr/>
        <p:txBody>
          <a:bodyPr/>
          <a:lstStyle/>
          <a:p>
            <a:r>
              <a:rPr lang="en-US"/>
              <a:t>Ví dụ 2: Hàm static</a:t>
            </a:r>
          </a:p>
          <a:p>
            <a:endParaRPr lang="en-US"/>
          </a:p>
          <a:p>
            <a:endParaRPr lang="en-US"/>
          </a:p>
          <a:p>
            <a:endParaRPr lang="en-US"/>
          </a:p>
          <a:p>
            <a:endParaRPr lang="en-US"/>
          </a:p>
          <a:p>
            <a:endParaRPr lang="en-US"/>
          </a:p>
          <a:p>
            <a:endParaRPr lang="en-US"/>
          </a:p>
          <a:p>
            <a:pPr marL="457200" lvl="1" indent="0">
              <a:buNone/>
            </a:pPr>
            <a:endParaRPr lang="en-US"/>
          </a:p>
          <a:p>
            <a:pPr marL="0" indent="0">
              <a:buNone/>
            </a:pPr>
            <a:endParaRPr lang="en-GB"/>
          </a:p>
        </p:txBody>
      </p:sp>
      <p:sp>
        <p:nvSpPr>
          <p:cNvPr id="4" name="Date Placeholder 3">
            <a:extLst>
              <a:ext uri="{FF2B5EF4-FFF2-40B4-BE49-F238E27FC236}">
                <a16:creationId xmlns:a16="http://schemas.microsoft.com/office/drawing/2014/main" id="{E823CF07-A89E-4B80-9618-B9E1F6F6668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EF6871E-C58C-48F6-9216-44526D4F52B6}"/>
              </a:ext>
            </a:extLst>
          </p:cNvPr>
          <p:cNvSpPr>
            <a:spLocks noGrp="1"/>
          </p:cNvSpPr>
          <p:nvPr>
            <p:ph type="sldNum" sz="quarter" idx="11"/>
          </p:nvPr>
        </p:nvSpPr>
        <p:spPr/>
        <p:txBody>
          <a:bodyPr/>
          <a:lstStyle/>
          <a:p>
            <a:pPr>
              <a:defRPr/>
            </a:pPr>
            <a:fld id="{5F4B234B-ADCF-47EA-94FA-1884F3D26864}" type="slidenum">
              <a:rPr lang="en-US" altLang="en-US" smtClean="0"/>
              <a:pPr>
                <a:defRPr/>
              </a:pPr>
              <a:t>58</a:t>
            </a:fld>
            <a:endParaRPr lang="en-US" altLang="en-US"/>
          </a:p>
        </p:txBody>
      </p:sp>
      <p:sp>
        <p:nvSpPr>
          <p:cNvPr id="6" name="TextBox 5">
            <a:extLst>
              <a:ext uri="{FF2B5EF4-FFF2-40B4-BE49-F238E27FC236}">
                <a16:creationId xmlns:a16="http://schemas.microsoft.com/office/drawing/2014/main" id="{85CB693F-B14C-4C62-BDD7-B8B4F6618F10}"/>
              </a:ext>
            </a:extLst>
          </p:cNvPr>
          <p:cNvSpPr txBox="1"/>
          <p:nvPr/>
        </p:nvSpPr>
        <p:spPr>
          <a:xfrm>
            <a:off x="1259632" y="1621879"/>
            <a:ext cx="5223546" cy="201593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500" b="1">
                <a:solidFill>
                  <a:srgbClr val="7030A0"/>
                </a:solidFill>
              </a:rPr>
              <a:t>public static void </a:t>
            </a:r>
            <a:r>
              <a:rPr lang="en-US" sz="2500"/>
              <a:t>main(String[] args){</a:t>
            </a:r>
          </a:p>
          <a:p>
            <a:r>
              <a:rPr lang="en-US" sz="2500"/>
              <a:t>	Class2 c=</a:t>
            </a:r>
            <a:r>
              <a:rPr lang="en-US" sz="2500">
                <a:solidFill>
                  <a:srgbClr val="C00000"/>
                </a:solidFill>
              </a:rPr>
              <a:t>new</a:t>
            </a:r>
            <a:r>
              <a:rPr lang="en-US" sz="2500"/>
              <a:t> Class2();</a:t>
            </a:r>
          </a:p>
          <a:p>
            <a:r>
              <a:rPr lang="en-US" sz="2500"/>
              <a:t>	c.fn2(113);</a:t>
            </a:r>
          </a:p>
          <a:p>
            <a:r>
              <a:rPr lang="en-US" sz="2500"/>
              <a:t>	Class2.fn1(113);</a:t>
            </a:r>
          </a:p>
          <a:p>
            <a:r>
              <a:rPr lang="en-US" sz="2500"/>
              <a:t>}</a:t>
            </a:r>
            <a:endParaRPr lang="en-GB" sz="2500"/>
          </a:p>
        </p:txBody>
      </p:sp>
    </p:spTree>
    <p:extLst>
      <p:ext uri="{BB962C8B-B14F-4D97-AF65-F5344CB8AC3E}">
        <p14:creationId xmlns:p14="http://schemas.microsoft.com/office/powerpoint/2010/main" val="177642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848-8425-48F2-B358-51FB9D207B00}"/>
              </a:ext>
            </a:extLst>
          </p:cNvPr>
          <p:cNvSpPr>
            <a:spLocks noGrp="1"/>
          </p:cNvSpPr>
          <p:nvPr>
            <p:ph type="title"/>
          </p:nvPr>
        </p:nvSpPr>
        <p:spPr/>
        <p:txBody>
          <a:bodyPr/>
          <a:lstStyle/>
          <a:p>
            <a:r>
              <a:rPr lang="en-US"/>
              <a:t>Khái niệm về kế thừa, lợi ích của kế thừa </a:t>
            </a:r>
            <a:r>
              <a:rPr lang="en-US" baseline="30000">
                <a:solidFill>
                  <a:schemeClr val="bg1">
                    <a:lumMod val="75000"/>
                  </a:schemeClr>
                </a:solidFill>
              </a:rPr>
              <a:t>[8]</a:t>
            </a:r>
            <a:endParaRPr lang="en-GB"/>
          </a:p>
        </p:txBody>
      </p:sp>
      <p:sp>
        <p:nvSpPr>
          <p:cNvPr id="3" name="Content Placeholder 2">
            <a:extLst>
              <a:ext uri="{FF2B5EF4-FFF2-40B4-BE49-F238E27FC236}">
                <a16:creationId xmlns:a16="http://schemas.microsoft.com/office/drawing/2014/main" id="{1327970E-20C3-41F8-9FB5-9F0DC31228C4}"/>
              </a:ext>
            </a:extLst>
          </p:cNvPr>
          <p:cNvSpPr>
            <a:spLocks noGrp="1"/>
          </p:cNvSpPr>
          <p:nvPr>
            <p:ph idx="1"/>
          </p:nvPr>
        </p:nvSpPr>
        <p:spPr/>
        <p:txBody>
          <a:bodyPr/>
          <a:lstStyle/>
          <a:p>
            <a:r>
              <a:rPr lang="en-US"/>
              <a:t>Các đối tượng có cùng chung một số đặc điểm, hành vi được nhóm lại với nhau</a:t>
            </a:r>
          </a:p>
          <a:p>
            <a:r>
              <a:rPr lang="en-US"/>
              <a:t>Ví dụ</a:t>
            </a:r>
          </a:p>
          <a:p>
            <a:pPr lvl="1"/>
            <a:r>
              <a:rPr lang="en-US"/>
              <a:t>Xe đạp</a:t>
            </a:r>
          </a:p>
          <a:p>
            <a:pPr lvl="1"/>
            <a:r>
              <a:rPr lang="en-US"/>
              <a:t>Xe máy</a:t>
            </a:r>
          </a:p>
          <a:p>
            <a:pPr lvl="1"/>
            <a:r>
              <a:rPr lang="en-US"/>
              <a:t>Xe hơi</a:t>
            </a:r>
          </a:p>
          <a:p>
            <a:pPr lvl="1"/>
            <a:r>
              <a:rPr lang="en-US"/>
              <a:t>Xe tải </a:t>
            </a:r>
          </a:p>
          <a:p>
            <a:pPr marL="457200" lvl="1" indent="0">
              <a:buNone/>
            </a:pPr>
            <a:r>
              <a:rPr lang="en-US">
                <a:sym typeface="Wingdings" panose="05000000000000000000" pitchFamily="2" charset="2"/>
              </a:rPr>
              <a:t>Phương tiện giao thông</a:t>
            </a:r>
            <a:endParaRPr lang="en-US"/>
          </a:p>
        </p:txBody>
      </p:sp>
      <p:sp>
        <p:nvSpPr>
          <p:cNvPr id="4" name="Date Placeholder 3">
            <a:extLst>
              <a:ext uri="{FF2B5EF4-FFF2-40B4-BE49-F238E27FC236}">
                <a16:creationId xmlns:a16="http://schemas.microsoft.com/office/drawing/2014/main" id="{773DFEED-6493-4039-880F-6BEC52579EA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0C34D0A-85C9-4E6C-BBE4-F8AE623B3C6E}"/>
              </a:ext>
            </a:extLst>
          </p:cNvPr>
          <p:cNvSpPr>
            <a:spLocks noGrp="1"/>
          </p:cNvSpPr>
          <p:nvPr>
            <p:ph type="sldNum" sz="quarter" idx="11"/>
          </p:nvPr>
        </p:nvSpPr>
        <p:spPr/>
        <p:txBody>
          <a:bodyPr/>
          <a:lstStyle/>
          <a:p>
            <a:pPr>
              <a:defRPr/>
            </a:pPr>
            <a:fld id="{5F4B234B-ADCF-47EA-94FA-1884F3D26864}" type="slidenum">
              <a:rPr lang="en-US" altLang="en-US" smtClean="0"/>
              <a:pPr>
                <a:defRPr/>
              </a:pPr>
              <a:t>59</a:t>
            </a:fld>
            <a:endParaRPr lang="en-US" altLang="en-US"/>
          </a:p>
        </p:txBody>
      </p:sp>
      <p:sp>
        <p:nvSpPr>
          <p:cNvPr id="6" name="Rectangle 5">
            <a:extLst>
              <a:ext uri="{FF2B5EF4-FFF2-40B4-BE49-F238E27FC236}">
                <a16:creationId xmlns:a16="http://schemas.microsoft.com/office/drawing/2014/main" id="{61A1BE3C-23F3-4C17-92AC-AEB6EDF0CFEC}"/>
              </a:ext>
            </a:extLst>
          </p:cNvPr>
          <p:cNvSpPr/>
          <p:nvPr/>
        </p:nvSpPr>
        <p:spPr>
          <a:xfrm>
            <a:off x="2663788" y="4149080"/>
            <a:ext cx="1679612"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Car</a:t>
            </a:r>
            <a:endParaRPr lang="en-GB"/>
          </a:p>
        </p:txBody>
      </p:sp>
      <p:sp>
        <p:nvSpPr>
          <p:cNvPr id="7" name="Rectangle 6">
            <a:extLst>
              <a:ext uri="{FF2B5EF4-FFF2-40B4-BE49-F238E27FC236}">
                <a16:creationId xmlns:a16="http://schemas.microsoft.com/office/drawing/2014/main" id="{CEA62ECA-4497-4D03-8AD4-470C6B390BA2}"/>
              </a:ext>
            </a:extLst>
          </p:cNvPr>
          <p:cNvSpPr/>
          <p:nvPr/>
        </p:nvSpPr>
        <p:spPr>
          <a:xfrm>
            <a:off x="2663788" y="2521477"/>
            <a:ext cx="1679612" cy="563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Vehicle</a:t>
            </a:r>
            <a:endParaRPr lang="en-GB"/>
          </a:p>
        </p:txBody>
      </p:sp>
      <p:cxnSp>
        <p:nvCxnSpPr>
          <p:cNvPr id="9" name="Straight Arrow Connector 8">
            <a:extLst>
              <a:ext uri="{FF2B5EF4-FFF2-40B4-BE49-F238E27FC236}">
                <a16:creationId xmlns:a16="http://schemas.microsoft.com/office/drawing/2014/main" id="{B444E67D-9740-4710-83CC-A05B7844A39C}"/>
              </a:ext>
            </a:extLst>
          </p:cNvPr>
          <p:cNvCxnSpPr>
            <a:stCxn id="6" idx="0"/>
            <a:endCxn id="7" idx="2"/>
          </p:cNvCxnSpPr>
          <p:nvPr/>
        </p:nvCxnSpPr>
        <p:spPr>
          <a:xfrm flipV="1">
            <a:off x="3503594" y="3085040"/>
            <a:ext cx="0" cy="1064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CA909021-FC44-43E7-9250-C81519357CB7}"/>
              </a:ext>
            </a:extLst>
          </p:cNvPr>
          <p:cNvPicPr>
            <a:picLocks noChangeAspect="1"/>
          </p:cNvPicPr>
          <p:nvPr/>
        </p:nvPicPr>
        <p:blipFill rotWithShape="1">
          <a:blip r:embed="rId2"/>
          <a:srcRect l="67325" t="45800" r="7869" b="11501"/>
          <a:stretch/>
        </p:blipFill>
        <p:spPr>
          <a:xfrm>
            <a:off x="5724128" y="2708920"/>
            <a:ext cx="2268251" cy="2196244"/>
          </a:xfrm>
          <a:prstGeom prst="rect">
            <a:avLst/>
          </a:prstGeom>
        </p:spPr>
      </p:pic>
      <p:sp>
        <p:nvSpPr>
          <p:cNvPr id="12" name="TextBox 11">
            <a:extLst>
              <a:ext uri="{FF2B5EF4-FFF2-40B4-BE49-F238E27FC236}">
                <a16:creationId xmlns:a16="http://schemas.microsoft.com/office/drawing/2014/main" id="{DC8881DD-CEEE-4E65-94B6-BFB35E5E7871}"/>
              </a:ext>
            </a:extLst>
          </p:cNvPr>
          <p:cNvSpPr txBox="1"/>
          <p:nvPr/>
        </p:nvSpPr>
        <p:spPr>
          <a:xfrm>
            <a:off x="5611848" y="2297172"/>
            <a:ext cx="2605200" cy="369332"/>
          </a:xfrm>
          <a:prstGeom prst="rect">
            <a:avLst/>
          </a:prstGeom>
          <a:noFill/>
        </p:spPr>
        <p:txBody>
          <a:bodyPr wrap="none" rtlCol="0">
            <a:spAutoFit/>
          </a:bodyPr>
          <a:lstStyle/>
          <a:p>
            <a:r>
              <a:rPr lang="en-US"/>
              <a:t>Phương tiện giao thông</a:t>
            </a:r>
            <a:endParaRPr lang="en-GB"/>
          </a:p>
        </p:txBody>
      </p:sp>
    </p:spTree>
    <p:extLst>
      <p:ext uri="{BB962C8B-B14F-4D97-AF65-F5344CB8AC3E}">
        <p14:creationId xmlns:p14="http://schemas.microsoft.com/office/powerpoint/2010/main" val="2975348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6</a:t>
            </a:fld>
            <a:endParaRPr lang="en-US" altLang="en-US"/>
          </a:p>
        </p:txBody>
      </p:sp>
      <p:sp>
        <p:nvSpPr>
          <p:cNvPr id="6" name="Content Placeholder 5">
            <a:extLst>
              <a:ext uri="{FF2B5EF4-FFF2-40B4-BE49-F238E27FC236}">
                <a16:creationId xmlns:a16="http://schemas.microsoft.com/office/drawing/2014/main" id="{D5539AB6-F70B-44F5-91D2-03CD0F0163A6}"/>
              </a:ext>
            </a:extLst>
          </p:cNvPr>
          <p:cNvSpPr>
            <a:spLocks noGrp="1"/>
          </p:cNvSpPr>
          <p:nvPr>
            <p:ph idx="1"/>
          </p:nvPr>
        </p:nvSpPr>
        <p:spPr/>
        <p:txBody>
          <a:bodyPr/>
          <a:lstStyle/>
          <a:p>
            <a:r>
              <a:rPr lang="en-US" sz="2500"/>
              <a:t>Một số ưu điểm nổi bật</a:t>
            </a:r>
          </a:p>
          <a:p>
            <a:pPr lvl="1"/>
            <a:r>
              <a:rPr lang="en-US" sz="2500"/>
              <a:t>Không có nguy cơ dữ liệu bị thay đổi tự do trong chương trình</a:t>
            </a:r>
          </a:p>
          <a:p>
            <a:pPr lvl="1"/>
            <a:r>
              <a:rPr lang="en-US" sz="2500"/>
              <a:t>Khi thay đổi cấu trúc dữ liệu của một đối tượng, không cần thay đổi mã nguồn của các đối tượng khác</a:t>
            </a:r>
          </a:p>
          <a:p>
            <a:pPr lvl="1"/>
            <a:r>
              <a:rPr lang="en-US" sz="2500"/>
              <a:t>Có thể sử dụng lại mã nguồn, tiết kiệm tài nguyên</a:t>
            </a:r>
          </a:p>
          <a:p>
            <a:pPr lvl="1"/>
            <a:r>
              <a:rPr lang="en-US" sz="2500"/>
              <a:t>Phù hợp với các dự án phần mềm lớn, phức tạp</a:t>
            </a:r>
            <a:endParaRPr lang="en-GB" sz="2500"/>
          </a:p>
        </p:txBody>
      </p:sp>
    </p:spTree>
    <p:extLst>
      <p:ext uri="{BB962C8B-B14F-4D97-AF65-F5344CB8AC3E}">
        <p14:creationId xmlns:p14="http://schemas.microsoft.com/office/powerpoint/2010/main" val="35141281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848-8425-48F2-B358-51FB9D207B00}"/>
              </a:ext>
            </a:extLst>
          </p:cNvPr>
          <p:cNvSpPr>
            <a:spLocks noGrp="1"/>
          </p:cNvSpPr>
          <p:nvPr>
            <p:ph type="title"/>
          </p:nvPr>
        </p:nvSpPr>
        <p:spPr/>
        <p:txBody>
          <a:bodyPr/>
          <a:lstStyle/>
          <a:p>
            <a:r>
              <a:rPr lang="en-US"/>
              <a:t>Khái niệm về kế thừa, lợi ích của kế thừa </a:t>
            </a:r>
            <a:r>
              <a:rPr lang="en-US" baseline="30000">
                <a:solidFill>
                  <a:schemeClr val="bg1">
                    <a:lumMod val="75000"/>
                  </a:schemeClr>
                </a:solidFill>
              </a:rPr>
              <a:t>[8]</a:t>
            </a:r>
            <a:endParaRPr lang="en-GB"/>
          </a:p>
        </p:txBody>
      </p:sp>
      <p:sp>
        <p:nvSpPr>
          <p:cNvPr id="10" name="Content Placeholder 9">
            <a:extLst>
              <a:ext uri="{FF2B5EF4-FFF2-40B4-BE49-F238E27FC236}">
                <a16:creationId xmlns:a16="http://schemas.microsoft.com/office/drawing/2014/main" id="{F3815492-0D6A-487E-9AE5-36892AADF660}"/>
              </a:ext>
            </a:extLst>
          </p:cNvPr>
          <p:cNvSpPr>
            <a:spLocks noGrp="1"/>
          </p:cNvSpPr>
          <p:nvPr>
            <p:ph idx="1"/>
          </p:nvPr>
        </p:nvSpPr>
        <p:spPr/>
        <p:txBody>
          <a:bodyPr/>
          <a:lstStyle/>
          <a:p>
            <a:r>
              <a:rPr lang="en-US"/>
              <a:t>Ví dụ mô hình kế thừa Control trong Java</a:t>
            </a:r>
            <a:endParaRPr lang="en-GB"/>
          </a:p>
        </p:txBody>
      </p:sp>
      <p:sp>
        <p:nvSpPr>
          <p:cNvPr id="4" name="Date Placeholder 3">
            <a:extLst>
              <a:ext uri="{FF2B5EF4-FFF2-40B4-BE49-F238E27FC236}">
                <a16:creationId xmlns:a16="http://schemas.microsoft.com/office/drawing/2014/main" id="{773DFEED-6493-4039-880F-6BEC52579EA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0C34D0A-85C9-4E6C-BBE4-F8AE623B3C6E}"/>
              </a:ext>
            </a:extLst>
          </p:cNvPr>
          <p:cNvSpPr>
            <a:spLocks noGrp="1"/>
          </p:cNvSpPr>
          <p:nvPr>
            <p:ph type="sldNum" sz="quarter" idx="11"/>
          </p:nvPr>
        </p:nvSpPr>
        <p:spPr/>
        <p:txBody>
          <a:bodyPr/>
          <a:lstStyle/>
          <a:p>
            <a:pPr>
              <a:defRPr/>
            </a:pPr>
            <a:fld id="{5F4B234B-ADCF-47EA-94FA-1884F3D26864}" type="slidenum">
              <a:rPr lang="en-US" altLang="en-US" smtClean="0"/>
              <a:pPr>
                <a:defRPr/>
              </a:pPr>
              <a:t>60</a:t>
            </a:fld>
            <a:endParaRPr lang="en-US" altLang="en-US"/>
          </a:p>
        </p:txBody>
      </p:sp>
      <p:pic>
        <p:nvPicPr>
          <p:cNvPr id="14" name="Picture 13">
            <a:extLst>
              <a:ext uri="{FF2B5EF4-FFF2-40B4-BE49-F238E27FC236}">
                <a16:creationId xmlns:a16="http://schemas.microsoft.com/office/drawing/2014/main" id="{2FB459D2-1427-4F36-A508-366885F8A256}"/>
              </a:ext>
            </a:extLst>
          </p:cNvPr>
          <p:cNvPicPr>
            <a:picLocks noChangeAspect="1"/>
          </p:cNvPicPr>
          <p:nvPr/>
        </p:nvPicPr>
        <p:blipFill rotWithShape="1">
          <a:blip r:embed="rId3"/>
          <a:srcRect l="31478" t="29511" r="9855" b="31990"/>
          <a:stretch/>
        </p:blipFill>
        <p:spPr>
          <a:xfrm>
            <a:off x="463012" y="2060848"/>
            <a:ext cx="8437048" cy="3114348"/>
          </a:xfrm>
          <a:prstGeom prst="rect">
            <a:avLst/>
          </a:prstGeom>
        </p:spPr>
      </p:pic>
    </p:spTree>
    <p:extLst>
      <p:ext uri="{BB962C8B-B14F-4D97-AF65-F5344CB8AC3E}">
        <p14:creationId xmlns:p14="http://schemas.microsoft.com/office/powerpoint/2010/main" val="1289085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848-8425-48F2-B358-51FB9D207B00}"/>
              </a:ext>
            </a:extLst>
          </p:cNvPr>
          <p:cNvSpPr>
            <a:spLocks noGrp="1"/>
          </p:cNvSpPr>
          <p:nvPr>
            <p:ph type="title"/>
          </p:nvPr>
        </p:nvSpPr>
        <p:spPr/>
        <p:txBody>
          <a:bodyPr/>
          <a:lstStyle/>
          <a:p>
            <a:r>
              <a:rPr lang="en-US"/>
              <a:t>Khái niệm về kế thừa, lợi ích của kế thừa </a:t>
            </a:r>
            <a:r>
              <a:rPr lang="en-US" baseline="30000">
                <a:solidFill>
                  <a:schemeClr val="bg1">
                    <a:lumMod val="75000"/>
                  </a:schemeClr>
                </a:solidFill>
              </a:rPr>
              <a:t>[8]</a:t>
            </a:r>
            <a:endParaRPr lang="en-GB"/>
          </a:p>
        </p:txBody>
      </p:sp>
      <p:sp>
        <p:nvSpPr>
          <p:cNvPr id="4" name="Date Placeholder 3">
            <a:extLst>
              <a:ext uri="{FF2B5EF4-FFF2-40B4-BE49-F238E27FC236}">
                <a16:creationId xmlns:a16="http://schemas.microsoft.com/office/drawing/2014/main" id="{773DFEED-6493-4039-880F-6BEC52579EA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0C34D0A-85C9-4E6C-BBE4-F8AE623B3C6E}"/>
              </a:ext>
            </a:extLst>
          </p:cNvPr>
          <p:cNvSpPr>
            <a:spLocks noGrp="1"/>
          </p:cNvSpPr>
          <p:nvPr>
            <p:ph type="sldNum" sz="quarter" idx="11"/>
          </p:nvPr>
        </p:nvSpPr>
        <p:spPr/>
        <p:txBody>
          <a:bodyPr/>
          <a:lstStyle/>
          <a:p>
            <a:pPr>
              <a:defRPr/>
            </a:pPr>
            <a:fld id="{5F4B234B-ADCF-47EA-94FA-1884F3D26864}" type="slidenum">
              <a:rPr lang="en-US" altLang="en-US" smtClean="0"/>
              <a:pPr>
                <a:defRPr/>
              </a:pPr>
              <a:t>61</a:t>
            </a:fld>
            <a:endParaRPr lang="en-US" altLang="en-US"/>
          </a:p>
        </p:txBody>
      </p:sp>
      <p:sp>
        <p:nvSpPr>
          <p:cNvPr id="3" name="Content Placeholder 2">
            <a:extLst>
              <a:ext uri="{FF2B5EF4-FFF2-40B4-BE49-F238E27FC236}">
                <a16:creationId xmlns:a16="http://schemas.microsoft.com/office/drawing/2014/main" id="{EB9DF8AB-C6F3-4C45-BD42-E8F98C33FEA7}"/>
              </a:ext>
            </a:extLst>
          </p:cNvPr>
          <p:cNvSpPr>
            <a:spLocks noGrp="1"/>
          </p:cNvSpPr>
          <p:nvPr>
            <p:ph idx="1"/>
          </p:nvPr>
        </p:nvSpPr>
        <p:spPr>
          <a:xfrm>
            <a:off x="609600" y="1052736"/>
            <a:ext cx="8143873" cy="5248275"/>
          </a:xfrm>
        </p:spPr>
        <p:txBody>
          <a:bodyPr/>
          <a:lstStyle/>
          <a:p>
            <a:r>
              <a:rPr lang="en-US"/>
              <a:t>Ví dụ: một lớp con có thể là lớp cha của lớp khác</a:t>
            </a:r>
            <a:endParaRPr lang="en-GB"/>
          </a:p>
        </p:txBody>
      </p:sp>
      <p:pic>
        <p:nvPicPr>
          <p:cNvPr id="7" name="Picture 6">
            <a:extLst>
              <a:ext uri="{FF2B5EF4-FFF2-40B4-BE49-F238E27FC236}">
                <a16:creationId xmlns:a16="http://schemas.microsoft.com/office/drawing/2014/main" id="{93A962B1-70BA-4967-A294-89CDCA6FC46E}"/>
              </a:ext>
            </a:extLst>
          </p:cNvPr>
          <p:cNvPicPr>
            <a:picLocks noChangeAspect="1"/>
          </p:cNvPicPr>
          <p:nvPr/>
        </p:nvPicPr>
        <p:blipFill rotWithShape="1">
          <a:blip r:embed="rId3"/>
          <a:srcRect l="36219" t="26901" r="18500" b="29700"/>
          <a:stretch/>
        </p:blipFill>
        <p:spPr>
          <a:xfrm>
            <a:off x="1137828" y="2078112"/>
            <a:ext cx="7279195" cy="3924436"/>
          </a:xfrm>
          <a:prstGeom prst="rect">
            <a:avLst/>
          </a:prstGeom>
        </p:spPr>
      </p:pic>
    </p:spTree>
    <p:extLst>
      <p:ext uri="{BB962C8B-B14F-4D97-AF65-F5344CB8AC3E}">
        <p14:creationId xmlns:p14="http://schemas.microsoft.com/office/powerpoint/2010/main" val="1520598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848-8425-48F2-B358-51FB9D207B00}"/>
              </a:ext>
            </a:extLst>
          </p:cNvPr>
          <p:cNvSpPr>
            <a:spLocks noGrp="1"/>
          </p:cNvSpPr>
          <p:nvPr>
            <p:ph type="title"/>
          </p:nvPr>
        </p:nvSpPr>
        <p:spPr/>
        <p:txBody>
          <a:bodyPr/>
          <a:lstStyle/>
          <a:p>
            <a:r>
              <a:rPr lang="en-US"/>
              <a:t>Khái niệm về kế thừa, lợi ích của kế thừa </a:t>
            </a:r>
            <a:r>
              <a:rPr lang="en-US" baseline="30000">
                <a:solidFill>
                  <a:schemeClr val="bg1">
                    <a:lumMod val="75000"/>
                  </a:schemeClr>
                </a:solidFill>
              </a:rPr>
              <a:t>[8]</a:t>
            </a:r>
            <a:endParaRPr lang="en-GB"/>
          </a:p>
        </p:txBody>
      </p:sp>
      <p:sp>
        <p:nvSpPr>
          <p:cNvPr id="4" name="Date Placeholder 3">
            <a:extLst>
              <a:ext uri="{FF2B5EF4-FFF2-40B4-BE49-F238E27FC236}">
                <a16:creationId xmlns:a16="http://schemas.microsoft.com/office/drawing/2014/main" id="{773DFEED-6493-4039-880F-6BEC52579EA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0C34D0A-85C9-4E6C-BBE4-F8AE623B3C6E}"/>
              </a:ext>
            </a:extLst>
          </p:cNvPr>
          <p:cNvSpPr>
            <a:spLocks noGrp="1"/>
          </p:cNvSpPr>
          <p:nvPr>
            <p:ph type="sldNum" sz="quarter" idx="11"/>
          </p:nvPr>
        </p:nvSpPr>
        <p:spPr/>
        <p:txBody>
          <a:bodyPr/>
          <a:lstStyle/>
          <a:p>
            <a:pPr>
              <a:defRPr/>
            </a:pPr>
            <a:fld id="{5F4B234B-ADCF-47EA-94FA-1884F3D26864}" type="slidenum">
              <a:rPr lang="en-US" altLang="en-US" smtClean="0"/>
              <a:pPr>
                <a:defRPr/>
              </a:pPr>
              <a:t>62</a:t>
            </a:fld>
            <a:endParaRPr lang="en-US" altLang="en-US"/>
          </a:p>
        </p:txBody>
      </p:sp>
      <p:sp>
        <p:nvSpPr>
          <p:cNvPr id="6" name="Content Placeholder 5">
            <a:extLst>
              <a:ext uri="{FF2B5EF4-FFF2-40B4-BE49-F238E27FC236}">
                <a16:creationId xmlns:a16="http://schemas.microsoft.com/office/drawing/2014/main" id="{3A1E2A89-C60F-451D-9C42-618B66B98C94}"/>
              </a:ext>
            </a:extLst>
          </p:cNvPr>
          <p:cNvSpPr>
            <a:spLocks noGrp="1"/>
          </p:cNvSpPr>
          <p:nvPr>
            <p:ph idx="1"/>
          </p:nvPr>
        </p:nvSpPr>
        <p:spPr/>
        <p:txBody>
          <a:bodyPr/>
          <a:lstStyle/>
          <a:p>
            <a:r>
              <a:rPr lang="en-US"/>
              <a:t>Kế thừa tạo ra các lớp mới từ việc sử dụng lại những thành phần của lớp đã có</a:t>
            </a:r>
          </a:p>
          <a:p>
            <a:r>
              <a:rPr lang="en-US"/>
              <a:t>Lợi ích</a:t>
            </a:r>
          </a:p>
          <a:p>
            <a:pPr lvl="1"/>
            <a:r>
              <a:rPr lang="en-US"/>
              <a:t>Nhất quán</a:t>
            </a:r>
          </a:p>
          <a:p>
            <a:pPr lvl="1"/>
            <a:r>
              <a:rPr lang="en-US"/>
              <a:t>Thuận tiện</a:t>
            </a:r>
          </a:p>
          <a:p>
            <a:pPr lvl="1"/>
            <a:r>
              <a:rPr lang="en-US"/>
              <a:t>Tái sử dụng code</a:t>
            </a:r>
            <a:endParaRPr lang="en-GB"/>
          </a:p>
        </p:txBody>
      </p:sp>
    </p:spTree>
    <p:extLst>
      <p:ext uri="{BB962C8B-B14F-4D97-AF65-F5344CB8AC3E}">
        <p14:creationId xmlns:p14="http://schemas.microsoft.com/office/powerpoint/2010/main" val="17079150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3848-8425-48F2-B358-51FB9D207B00}"/>
              </a:ext>
            </a:extLst>
          </p:cNvPr>
          <p:cNvSpPr>
            <a:spLocks noGrp="1"/>
          </p:cNvSpPr>
          <p:nvPr>
            <p:ph type="title"/>
          </p:nvPr>
        </p:nvSpPr>
        <p:spPr/>
        <p:txBody>
          <a:bodyPr/>
          <a:lstStyle/>
          <a:p>
            <a:r>
              <a:rPr lang="en-US"/>
              <a:t>Khái niệm về kế thừa, lợi ích của kế thừa </a:t>
            </a:r>
            <a:r>
              <a:rPr lang="en-US" baseline="30000">
                <a:solidFill>
                  <a:schemeClr val="bg1">
                    <a:lumMod val="75000"/>
                  </a:schemeClr>
                </a:solidFill>
              </a:rPr>
              <a:t>[8]</a:t>
            </a:r>
            <a:endParaRPr lang="en-GB"/>
          </a:p>
        </p:txBody>
      </p:sp>
      <p:sp>
        <p:nvSpPr>
          <p:cNvPr id="4" name="Date Placeholder 3">
            <a:extLst>
              <a:ext uri="{FF2B5EF4-FFF2-40B4-BE49-F238E27FC236}">
                <a16:creationId xmlns:a16="http://schemas.microsoft.com/office/drawing/2014/main" id="{773DFEED-6493-4039-880F-6BEC52579EA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00C34D0A-85C9-4E6C-BBE4-F8AE623B3C6E}"/>
              </a:ext>
            </a:extLst>
          </p:cNvPr>
          <p:cNvSpPr>
            <a:spLocks noGrp="1"/>
          </p:cNvSpPr>
          <p:nvPr>
            <p:ph type="sldNum" sz="quarter" idx="11"/>
          </p:nvPr>
        </p:nvSpPr>
        <p:spPr/>
        <p:txBody>
          <a:bodyPr/>
          <a:lstStyle/>
          <a:p>
            <a:pPr>
              <a:defRPr/>
            </a:pPr>
            <a:fld id="{5F4B234B-ADCF-47EA-94FA-1884F3D26864}" type="slidenum">
              <a:rPr lang="en-US" altLang="en-US" smtClean="0"/>
              <a:pPr>
                <a:defRPr/>
              </a:pPr>
              <a:t>63</a:t>
            </a:fld>
            <a:endParaRPr lang="en-US" altLang="en-US"/>
          </a:p>
        </p:txBody>
      </p:sp>
      <p:sp>
        <p:nvSpPr>
          <p:cNvPr id="3" name="Content Placeholder 2">
            <a:extLst>
              <a:ext uri="{FF2B5EF4-FFF2-40B4-BE49-F238E27FC236}">
                <a16:creationId xmlns:a16="http://schemas.microsoft.com/office/drawing/2014/main" id="{0C6BF95F-49C3-4EAC-85F3-E673EAA1249E}"/>
              </a:ext>
            </a:extLst>
          </p:cNvPr>
          <p:cNvSpPr>
            <a:spLocks noGrp="1"/>
          </p:cNvSpPr>
          <p:nvPr>
            <p:ph idx="1"/>
          </p:nvPr>
        </p:nvSpPr>
        <p:spPr>
          <a:xfrm>
            <a:off x="575556" y="1061045"/>
            <a:ext cx="8143873" cy="5248275"/>
          </a:xfrm>
        </p:spPr>
        <p:txBody>
          <a:bodyPr/>
          <a:lstStyle/>
          <a:p>
            <a:r>
              <a:rPr lang="en-US"/>
              <a:t>Tổng quát hóa</a:t>
            </a:r>
          </a:p>
          <a:p>
            <a:pPr lvl="1"/>
            <a:r>
              <a:rPr lang="en-US"/>
              <a:t>Những đặc điểm chung mà các lớp đều có</a:t>
            </a:r>
          </a:p>
          <a:p>
            <a:r>
              <a:rPr lang="en-US"/>
              <a:t>Chuyên biệt hóa</a:t>
            </a:r>
          </a:p>
          <a:p>
            <a:pPr lvl="1"/>
            <a:r>
              <a:rPr lang="en-US"/>
              <a:t>Những đặc điểm riêng chỉ có các lớp con mới có</a:t>
            </a:r>
          </a:p>
          <a:p>
            <a:pPr marL="457200" lvl="1" indent="0">
              <a:buNone/>
            </a:pPr>
            <a:r>
              <a:rPr lang="en-US"/>
              <a:t>Ví dụ: Nhân viên mọi người đều có mã, tên. Nhưng Nhân viên chính thức và nhân viên thời vụ thì khác nhau ít nhất là cách tính lương</a:t>
            </a:r>
            <a:endParaRPr lang="en-GB"/>
          </a:p>
        </p:txBody>
      </p:sp>
    </p:spTree>
    <p:extLst>
      <p:ext uri="{BB962C8B-B14F-4D97-AF65-F5344CB8AC3E}">
        <p14:creationId xmlns:p14="http://schemas.microsoft.com/office/powerpoint/2010/main" val="1690803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AE63-54E8-4592-81DC-B95C8F93D29F}"/>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58FAC835-D105-4338-AE48-CD08F541DCBA}"/>
              </a:ext>
            </a:extLst>
          </p:cNvPr>
          <p:cNvSpPr>
            <a:spLocks noGrp="1"/>
          </p:cNvSpPr>
          <p:nvPr>
            <p:ph idx="1"/>
          </p:nvPr>
        </p:nvSpPr>
        <p:spPr/>
        <p:txBody>
          <a:bodyPr/>
          <a:lstStyle/>
          <a:p>
            <a:r>
              <a:rPr lang="en-US"/>
              <a:t>Lớp cơ sở </a:t>
            </a:r>
            <a:r>
              <a:rPr lang="en-US" i="1"/>
              <a:t>(base class)</a:t>
            </a:r>
          </a:p>
          <a:p>
            <a:pPr lvl="1"/>
            <a:r>
              <a:rPr lang="en-US"/>
              <a:t>Làm cơ sở để các lớp khác kế thừa</a:t>
            </a:r>
          </a:p>
          <a:p>
            <a:r>
              <a:rPr lang="en-US"/>
              <a:t>Lớp nhận </a:t>
            </a:r>
            <a:r>
              <a:rPr lang="en-US" i="1"/>
              <a:t>(derived class)</a:t>
            </a:r>
          </a:p>
          <a:p>
            <a:pPr lvl="1"/>
            <a:r>
              <a:rPr lang="en-US"/>
              <a:t>Kế thừa đặc điểm của lớp cơ sở</a:t>
            </a:r>
          </a:p>
          <a:p>
            <a:r>
              <a:rPr lang="en-US"/>
              <a:t>Khai báo</a:t>
            </a:r>
          </a:p>
          <a:p>
            <a:pPr lvl="1"/>
            <a:r>
              <a:rPr lang="en-US"/>
              <a:t>Class LopNhan </a:t>
            </a:r>
            <a:r>
              <a:rPr lang="en-US" b="1">
                <a:solidFill>
                  <a:srgbClr val="C00000"/>
                </a:solidFill>
                <a:effectLst>
                  <a:outerShdw blurRad="38100" dist="38100" dir="2700000" algn="tl">
                    <a:srgbClr val="000000">
                      <a:alpha val="43137"/>
                    </a:srgbClr>
                  </a:outerShdw>
                </a:effectLst>
              </a:rPr>
              <a:t>extends</a:t>
            </a:r>
            <a:r>
              <a:rPr lang="en-US"/>
              <a:t> LopCoSo</a:t>
            </a:r>
          </a:p>
          <a:p>
            <a:pPr lvl="1"/>
            <a:r>
              <a:rPr lang="en-US"/>
              <a:t>Ví dụ</a:t>
            </a:r>
          </a:p>
          <a:p>
            <a:pPr marL="914400" lvl="2" indent="0">
              <a:buNone/>
            </a:pPr>
            <a:r>
              <a:rPr lang="en-US"/>
              <a:t>class XeDap </a:t>
            </a:r>
            <a:r>
              <a:rPr lang="en-US">
                <a:solidFill>
                  <a:srgbClr val="C00000"/>
                </a:solidFill>
              </a:rPr>
              <a:t>extends </a:t>
            </a:r>
            <a:r>
              <a:rPr lang="en-US"/>
              <a:t>PhuongTienGiaoThong</a:t>
            </a:r>
          </a:p>
          <a:p>
            <a:pPr marL="914400" lvl="2" indent="0">
              <a:buNone/>
            </a:pPr>
            <a:r>
              <a:rPr lang="en-US"/>
              <a:t>class XeMay </a:t>
            </a:r>
            <a:r>
              <a:rPr lang="en-US">
                <a:solidFill>
                  <a:srgbClr val="C00000"/>
                </a:solidFill>
              </a:rPr>
              <a:t>extends</a:t>
            </a:r>
            <a:r>
              <a:rPr lang="en-US"/>
              <a:t> PhuongTienGiaoThong</a:t>
            </a:r>
          </a:p>
        </p:txBody>
      </p:sp>
      <p:sp>
        <p:nvSpPr>
          <p:cNvPr id="4" name="Date Placeholder 3">
            <a:extLst>
              <a:ext uri="{FF2B5EF4-FFF2-40B4-BE49-F238E27FC236}">
                <a16:creationId xmlns:a16="http://schemas.microsoft.com/office/drawing/2014/main" id="{C0F40FEF-8D0E-45CA-AF82-DC14BDF32147}"/>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6EA267BB-AD3C-490A-B96B-B291664C8154}"/>
              </a:ext>
            </a:extLst>
          </p:cNvPr>
          <p:cNvSpPr>
            <a:spLocks noGrp="1"/>
          </p:cNvSpPr>
          <p:nvPr>
            <p:ph type="sldNum" sz="quarter" idx="11"/>
          </p:nvPr>
        </p:nvSpPr>
        <p:spPr/>
        <p:txBody>
          <a:bodyPr/>
          <a:lstStyle/>
          <a:p>
            <a:pPr>
              <a:defRPr/>
            </a:pPr>
            <a:fld id="{5F4B234B-ADCF-47EA-94FA-1884F3D26864}" type="slidenum">
              <a:rPr lang="en-US" altLang="en-US" smtClean="0"/>
              <a:pPr>
                <a:defRPr/>
              </a:pPr>
              <a:t>64</a:t>
            </a:fld>
            <a:endParaRPr lang="en-US" altLang="en-US"/>
          </a:p>
        </p:txBody>
      </p:sp>
    </p:spTree>
    <p:extLst>
      <p:ext uri="{BB962C8B-B14F-4D97-AF65-F5344CB8AC3E}">
        <p14:creationId xmlns:p14="http://schemas.microsoft.com/office/powerpoint/2010/main" val="3595611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BF7C-ED93-4012-9F99-14AB641583C6}"/>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F8259F9D-CBFD-4B6A-9C2B-B00AB44421D7}"/>
              </a:ext>
            </a:extLst>
          </p:cNvPr>
          <p:cNvSpPr>
            <a:spLocks noGrp="1"/>
          </p:cNvSpPr>
          <p:nvPr>
            <p:ph idx="1"/>
          </p:nvPr>
        </p:nvSpPr>
        <p:spPr>
          <a:xfrm>
            <a:off x="609600" y="1016732"/>
            <a:ext cx="8143873" cy="5248275"/>
          </a:xfrm>
        </p:spPr>
        <p:txBody>
          <a:bodyPr/>
          <a:lstStyle/>
          <a:p>
            <a:r>
              <a:rPr lang="en-US"/>
              <a:t>Constructor </a:t>
            </a:r>
          </a:p>
          <a:p>
            <a:pPr lvl="1"/>
            <a:r>
              <a:rPr lang="en-US"/>
              <a:t>Không được kế thừa</a:t>
            </a:r>
          </a:p>
          <a:p>
            <a:pPr lvl="1"/>
            <a:r>
              <a:rPr lang="en-US"/>
              <a:t>Lớp con truy cập bằng từ khóa </a:t>
            </a:r>
            <a:r>
              <a:rPr lang="en-US" b="1">
                <a:solidFill>
                  <a:srgbClr val="C00000"/>
                </a:solidFill>
                <a:effectLst>
                  <a:outerShdw blurRad="38100" dist="38100" dir="2700000" algn="tl">
                    <a:srgbClr val="000000">
                      <a:alpha val="43137"/>
                    </a:srgbClr>
                  </a:outerShdw>
                </a:effectLst>
              </a:rPr>
              <a:t>super</a:t>
            </a:r>
            <a:endParaRPr lang="en-GB" b="1">
              <a:solidFill>
                <a:srgbClr val="C00000"/>
              </a:solidFill>
              <a:effectLst>
                <a:outerShdw blurRad="38100" dist="38100" dir="2700000" algn="tl">
                  <a:srgbClr val="000000">
                    <a:alpha val="43137"/>
                  </a:srgbClr>
                </a:outerShdw>
              </a:effectLst>
            </a:endParaRPr>
          </a:p>
        </p:txBody>
      </p:sp>
      <p:sp>
        <p:nvSpPr>
          <p:cNvPr id="4" name="Date Placeholder 3">
            <a:extLst>
              <a:ext uri="{FF2B5EF4-FFF2-40B4-BE49-F238E27FC236}">
                <a16:creationId xmlns:a16="http://schemas.microsoft.com/office/drawing/2014/main" id="{3FAAA018-91FC-4ADA-921E-D2FAA0C33C7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279B04C1-B4BC-4EDB-8FCB-5E9E25479723}"/>
              </a:ext>
            </a:extLst>
          </p:cNvPr>
          <p:cNvSpPr>
            <a:spLocks noGrp="1"/>
          </p:cNvSpPr>
          <p:nvPr>
            <p:ph type="sldNum" sz="quarter" idx="11"/>
          </p:nvPr>
        </p:nvSpPr>
        <p:spPr/>
        <p:txBody>
          <a:bodyPr/>
          <a:lstStyle/>
          <a:p>
            <a:pPr>
              <a:defRPr/>
            </a:pPr>
            <a:fld id="{5F4B234B-ADCF-47EA-94FA-1884F3D26864}" type="slidenum">
              <a:rPr lang="en-US" altLang="en-US" smtClean="0"/>
              <a:pPr>
                <a:defRPr/>
              </a:pPr>
              <a:t>65</a:t>
            </a:fld>
            <a:endParaRPr lang="en-US" altLang="en-US"/>
          </a:p>
        </p:txBody>
      </p:sp>
      <p:pic>
        <p:nvPicPr>
          <p:cNvPr id="8" name="Picture 7">
            <a:extLst>
              <a:ext uri="{FF2B5EF4-FFF2-40B4-BE49-F238E27FC236}">
                <a16:creationId xmlns:a16="http://schemas.microsoft.com/office/drawing/2014/main" id="{DE059C60-3CF0-4802-9870-7A8BE9D266E0}"/>
              </a:ext>
            </a:extLst>
          </p:cNvPr>
          <p:cNvPicPr>
            <a:picLocks noChangeAspect="1"/>
          </p:cNvPicPr>
          <p:nvPr/>
        </p:nvPicPr>
        <p:blipFill>
          <a:blip r:embed="rId3"/>
          <a:stretch>
            <a:fillRect/>
          </a:stretch>
        </p:blipFill>
        <p:spPr>
          <a:xfrm>
            <a:off x="2370026" y="2754706"/>
            <a:ext cx="4403948" cy="3810157"/>
          </a:xfrm>
          <a:prstGeom prst="rect">
            <a:avLst/>
          </a:prstGeom>
        </p:spPr>
      </p:pic>
    </p:spTree>
    <p:extLst>
      <p:ext uri="{BB962C8B-B14F-4D97-AF65-F5344CB8AC3E}">
        <p14:creationId xmlns:p14="http://schemas.microsoft.com/office/powerpoint/2010/main" val="4286228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0D6FD-EFE9-4AED-A5DB-3FC17DBA1226}"/>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C7E87CB2-B188-4620-B617-63EC06B4262E}"/>
              </a:ext>
            </a:extLst>
          </p:cNvPr>
          <p:cNvSpPr>
            <a:spLocks noGrp="1"/>
          </p:cNvSpPr>
          <p:nvPr>
            <p:ph idx="1"/>
          </p:nvPr>
        </p:nvSpPr>
        <p:spPr>
          <a:xfrm>
            <a:off x="390525" y="944724"/>
            <a:ext cx="8609967" cy="5532276"/>
          </a:xfrm>
        </p:spPr>
        <p:txBody>
          <a:bodyPr/>
          <a:lstStyle/>
          <a:p>
            <a:r>
              <a:rPr lang="en-US"/>
              <a:t>Từ khóa super</a:t>
            </a:r>
          </a:p>
          <a:p>
            <a:pPr lvl="1"/>
            <a:r>
              <a:rPr lang="en-US"/>
              <a:t>Cho phép </a:t>
            </a:r>
            <a:r>
              <a:rPr lang="en-US" sz="2800"/>
              <a:t>phép</a:t>
            </a:r>
            <a:r>
              <a:rPr lang="vi-VN" sz="2800"/>
              <a:t> tham chiếu đến lớp cha hay các lớp tổ tiên của một lớp</a:t>
            </a:r>
            <a:r>
              <a:rPr lang="en-US" sz="2800"/>
              <a:t>.</a:t>
            </a:r>
          </a:p>
          <a:p>
            <a:pPr lvl="1"/>
            <a:r>
              <a:rPr lang="en-US"/>
              <a:t>Cho phép </a:t>
            </a:r>
            <a:r>
              <a:rPr lang="vi-VN" sz="2800"/>
              <a:t>lớp con truy xuất đến các thành phần lớp cha:</a:t>
            </a:r>
            <a:endParaRPr lang="en-US" sz="2800"/>
          </a:p>
          <a:p>
            <a:pPr lvl="2"/>
            <a:r>
              <a:rPr lang="vi-VN" b="1">
                <a:solidFill>
                  <a:srgbClr val="00B050"/>
                </a:solidFill>
              </a:rPr>
              <a:t>super</a:t>
            </a:r>
            <a:r>
              <a:rPr lang="en-US" b="1"/>
              <a:t> </a:t>
            </a:r>
            <a:r>
              <a:rPr lang="vi-VN" b="1"/>
              <a:t>([đối số]): </a:t>
            </a:r>
            <a:r>
              <a:rPr lang="vi-VN"/>
              <a:t>truy xuất đến hàm xây dựng lớp cha</a:t>
            </a:r>
            <a:endParaRPr lang="en-US"/>
          </a:p>
          <a:p>
            <a:pPr lvl="2"/>
            <a:r>
              <a:rPr lang="vi-VN" b="1">
                <a:solidFill>
                  <a:srgbClr val="00B050"/>
                </a:solidFill>
              </a:rPr>
              <a:t>super</a:t>
            </a:r>
            <a:r>
              <a:rPr lang="vi-VN" b="1"/>
              <a:t>.&lt;pthức|ttính&gt;: </a:t>
            </a:r>
            <a:r>
              <a:rPr lang="vi-VN"/>
              <a:t>truy xuất đến thành </a:t>
            </a:r>
            <a:r>
              <a:rPr lang="en-US"/>
              <a:t>phần của</a:t>
            </a:r>
            <a:r>
              <a:rPr lang="vi-VN"/>
              <a:t> lớp cha</a:t>
            </a:r>
            <a:endParaRPr lang="en-US"/>
          </a:p>
          <a:p>
            <a:pPr lvl="1"/>
            <a:r>
              <a:rPr lang="en-US" sz="3100"/>
              <a:t>Thành phần final</a:t>
            </a:r>
          </a:p>
          <a:p>
            <a:pPr lvl="2"/>
            <a:r>
              <a:rPr lang="en-US" sz="2300"/>
              <a:t>Là các thành phần không được phép nạp chồng trong lớp con</a:t>
            </a:r>
          </a:p>
          <a:p>
            <a:pPr lvl="2"/>
            <a:r>
              <a:rPr lang="en-US" sz="2300"/>
              <a:t>Được sử </a:t>
            </a:r>
            <a:r>
              <a:rPr lang="vi-VN" sz="2400"/>
              <a:t>dụng để đảm bảo thành phần này chỉ được sử dụng </a:t>
            </a:r>
            <a:r>
              <a:rPr lang="en-US" sz="2400"/>
              <a:t>mà không đ</a:t>
            </a:r>
            <a:r>
              <a:rPr lang="vi-VN" sz="2400"/>
              <a:t>ư</a:t>
            </a:r>
            <a:r>
              <a:rPr lang="en-US" sz="2400"/>
              <a:t>ợc</a:t>
            </a:r>
            <a:r>
              <a:rPr lang="vi-VN" sz="2400"/>
              <a:t> thay đổi</a:t>
            </a:r>
            <a:r>
              <a:rPr lang="en-US" sz="2400"/>
              <a:t>.</a:t>
            </a:r>
            <a:endParaRPr lang="en-US" sz="2300"/>
          </a:p>
          <a:p>
            <a:pPr lvl="2"/>
            <a:endParaRPr lang="en-GB"/>
          </a:p>
        </p:txBody>
      </p:sp>
      <p:sp>
        <p:nvSpPr>
          <p:cNvPr id="4" name="Date Placeholder 3">
            <a:extLst>
              <a:ext uri="{FF2B5EF4-FFF2-40B4-BE49-F238E27FC236}">
                <a16:creationId xmlns:a16="http://schemas.microsoft.com/office/drawing/2014/main" id="{398F6F91-DC5A-4390-8E9F-743DEC896E87}"/>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A67AB37E-28CB-48A1-9383-222A3B5918C9}"/>
              </a:ext>
            </a:extLst>
          </p:cNvPr>
          <p:cNvSpPr>
            <a:spLocks noGrp="1"/>
          </p:cNvSpPr>
          <p:nvPr>
            <p:ph type="sldNum" sz="quarter" idx="11"/>
          </p:nvPr>
        </p:nvSpPr>
        <p:spPr/>
        <p:txBody>
          <a:bodyPr/>
          <a:lstStyle/>
          <a:p>
            <a:pPr>
              <a:defRPr/>
            </a:pPr>
            <a:fld id="{5F4B234B-ADCF-47EA-94FA-1884F3D26864}" type="slidenum">
              <a:rPr lang="en-US" altLang="en-US" smtClean="0"/>
              <a:pPr>
                <a:defRPr/>
              </a:pPr>
              <a:t>66</a:t>
            </a:fld>
            <a:endParaRPr lang="en-US" altLang="en-US"/>
          </a:p>
        </p:txBody>
      </p:sp>
    </p:spTree>
    <p:extLst>
      <p:ext uri="{BB962C8B-B14F-4D97-AF65-F5344CB8AC3E}">
        <p14:creationId xmlns:p14="http://schemas.microsoft.com/office/powerpoint/2010/main" val="24705056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F496-7357-46B2-980A-8C52C24B8E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219D9C3-15D0-4D52-8CBC-7D4453960CF4}"/>
              </a:ext>
            </a:extLst>
          </p:cNvPr>
          <p:cNvSpPr>
            <a:spLocks noGrp="1"/>
          </p:cNvSpPr>
          <p:nvPr>
            <p:ph idx="1"/>
          </p:nvPr>
        </p:nvSpPr>
        <p:spPr>
          <a:xfrm>
            <a:off x="609600" y="1020763"/>
            <a:ext cx="8143873" cy="5248275"/>
          </a:xfrm>
        </p:spPr>
        <p:txBody>
          <a:bodyPr/>
          <a:lstStyle/>
          <a:p>
            <a:r>
              <a:rPr lang="en-US"/>
              <a:t>Ví dụ kế thừa</a:t>
            </a:r>
            <a:endParaRPr lang="en-GB"/>
          </a:p>
        </p:txBody>
      </p:sp>
      <p:sp>
        <p:nvSpPr>
          <p:cNvPr id="4" name="Date Placeholder 3">
            <a:extLst>
              <a:ext uri="{FF2B5EF4-FFF2-40B4-BE49-F238E27FC236}">
                <a16:creationId xmlns:a16="http://schemas.microsoft.com/office/drawing/2014/main" id="{BAA58CE9-6C3E-493A-A670-5DFF98C9EF11}"/>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495ED07-4081-4EE9-BF7F-49272B6404C8}"/>
              </a:ext>
            </a:extLst>
          </p:cNvPr>
          <p:cNvSpPr>
            <a:spLocks noGrp="1"/>
          </p:cNvSpPr>
          <p:nvPr>
            <p:ph type="sldNum" sz="quarter" idx="11"/>
          </p:nvPr>
        </p:nvSpPr>
        <p:spPr/>
        <p:txBody>
          <a:bodyPr/>
          <a:lstStyle/>
          <a:p>
            <a:pPr>
              <a:defRPr/>
            </a:pPr>
            <a:fld id="{5F4B234B-ADCF-47EA-94FA-1884F3D26864}" type="slidenum">
              <a:rPr lang="en-US" altLang="en-US" smtClean="0"/>
              <a:pPr>
                <a:defRPr/>
              </a:pPr>
              <a:t>67</a:t>
            </a:fld>
            <a:endParaRPr lang="en-US" altLang="en-US"/>
          </a:p>
        </p:txBody>
      </p:sp>
      <p:pic>
        <p:nvPicPr>
          <p:cNvPr id="6" name="Picture 5">
            <a:extLst>
              <a:ext uri="{FF2B5EF4-FFF2-40B4-BE49-F238E27FC236}">
                <a16:creationId xmlns:a16="http://schemas.microsoft.com/office/drawing/2014/main" id="{4286EBC5-E12B-4841-8639-3470F203BFB6}"/>
              </a:ext>
            </a:extLst>
          </p:cNvPr>
          <p:cNvPicPr>
            <a:picLocks noChangeAspect="1"/>
          </p:cNvPicPr>
          <p:nvPr/>
        </p:nvPicPr>
        <p:blipFill>
          <a:blip r:embed="rId2"/>
          <a:stretch>
            <a:fillRect/>
          </a:stretch>
        </p:blipFill>
        <p:spPr>
          <a:xfrm>
            <a:off x="390527" y="1556792"/>
            <a:ext cx="8684729" cy="4920208"/>
          </a:xfrm>
          <a:prstGeom prst="rect">
            <a:avLst/>
          </a:prstGeom>
        </p:spPr>
      </p:pic>
    </p:spTree>
    <p:extLst>
      <p:ext uri="{BB962C8B-B14F-4D97-AF65-F5344CB8AC3E}">
        <p14:creationId xmlns:p14="http://schemas.microsoft.com/office/powerpoint/2010/main" val="2905942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27CB2-D5AA-41BC-B948-0D2580F5C8D4}"/>
              </a:ext>
            </a:extLst>
          </p:cNvPr>
          <p:cNvSpPr>
            <a:spLocks noGrp="1"/>
          </p:cNvSpPr>
          <p:nvPr>
            <p:ph type="title"/>
          </p:nvPr>
        </p:nvSpPr>
        <p:spPr/>
        <p:txBody>
          <a:bodyPr/>
          <a:lstStyle/>
          <a:p>
            <a:endParaRPr lang="en-GB"/>
          </a:p>
        </p:txBody>
      </p:sp>
      <p:sp>
        <p:nvSpPr>
          <p:cNvPr id="4" name="Date Placeholder 3">
            <a:extLst>
              <a:ext uri="{FF2B5EF4-FFF2-40B4-BE49-F238E27FC236}">
                <a16:creationId xmlns:a16="http://schemas.microsoft.com/office/drawing/2014/main" id="{EA8A8A67-F194-4A43-94E6-2A4589EF5064}"/>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A3A954-8F6C-44E6-AF2F-17BC60B208B7}"/>
              </a:ext>
            </a:extLst>
          </p:cNvPr>
          <p:cNvSpPr>
            <a:spLocks noGrp="1"/>
          </p:cNvSpPr>
          <p:nvPr>
            <p:ph type="sldNum" sz="quarter" idx="11"/>
          </p:nvPr>
        </p:nvSpPr>
        <p:spPr/>
        <p:txBody>
          <a:bodyPr/>
          <a:lstStyle/>
          <a:p>
            <a:pPr>
              <a:defRPr/>
            </a:pPr>
            <a:fld id="{5F4B234B-ADCF-47EA-94FA-1884F3D26864}" type="slidenum">
              <a:rPr lang="en-US" altLang="en-US" smtClean="0"/>
              <a:pPr>
                <a:defRPr/>
              </a:pPr>
              <a:t>68</a:t>
            </a:fld>
            <a:endParaRPr lang="en-US" altLang="en-US"/>
          </a:p>
        </p:txBody>
      </p:sp>
      <p:pic>
        <p:nvPicPr>
          <p:cNvPr id="6" name="Picture 5">
            <a:extLst>
              <a:ext uri="{FF2B5EF4-FFF2-40B4-BE49-F238E27FC236}">
                <a16:creationId xmlns:a16="http://schemas.microsoft.com/office/drawing/2014/main" id="{D2329997-9424-467A-9FFD-85FE170F9B0A}"/>
              </a:ext>
            </a:extLst>
          </p:cNvPr>
          <p:cNvPicPr>
            <a:picLocks noChangeAspect="1"/>
          </p:cNvPicPr>
          <p:nvPr/>
        </p:nvPicPr>
        <p:blipFill>
          <a:blip r:embed="rId2"/>
          <a:stretch>
            <a:fillRect/>
          </a:stretch>
        </p:blipFill>
        <p:spPr>
          <a:xfrm>
            <a:off x="-13786" y="944563"/>
            <a:ext cx="9178200" cy="2377619"/>
          </a:xfrm>
          <a:prstGeom prst="rect">
            <a:avLst/>
          </a:prstGeom>
        </p:spPr>
      </p:pic>
      <p:pic>
        <p:nvPicPr>
          <p:cNvPr id="7" name="Content Placeholder 6">
            <a:extLst>
              <a:ext uri="{FF2B5EF4-FFF2-40B4-BE49-F238E27FC236}">
                <a16:creationId xmlns:a16="http://schemas.microsoft.com/office/drawing/2014/main" id="{EFEF61E6-5B85-4A3E-A451-446B7F2A33E2}"/>
              </a:ext>
            </a:extLst>
          </p:cNvPr>
          <p:cNvPicPr>
            <a:picLocks noGrp="1" noChangeAspect="1"/>
          </p:cNvPicPr>
          <p:nvPr>
            <p:ph idx="1"/>
          </p:nvPr>
        </p:nvPicPr>
        <p:blipFill>
          <a:blip r:embed="rId3"/>
          <a:stretch>
            <a:fillRect/>
          </a:stretch>
        </p:blipFill>
        <p:spPr>
          <a:xfrm>
            <a:off x="500062" y="3320988"/>
            <a:ext cx="8143875" cy="1443320"/>
          </a:xfrm>
          <a:prstGeom prst="rect">
            <a:avLst/>
          </a:prstGeom>
        </p:spPr>
      </p:pic>
      <p:pic>
        <p:nvPicPr>
          <p:cNvPr id="8" name="Picture 7">
            <a:extLst>
              <a:ext uri="{FF2B5EF4-FFF2-40B4-BE49-F238E27FC236}">
                <a16:creationId xmlns:a16="http://schemas.microsoft.com/office/drawing/2014/main" id="{C9D75F37-2732-4F2B-BFE8-F09259C1E425}"/>
              </a:ext>
            </a:extLst>
          </p:cNvPr>
          <p:cNvPicPr>
            <a:picLocks noChangeAspect="1"/>
          </p:cNvPicPr>
          <p:nvPr/>
        </p:nvPicPr>
        <p:blipFill>
          <a:blip r:embed="rId4"/>
          <a:stretch>
            <a:fillRect/>
          </a:stretch>
        </p:blipFill>
        <p:spPr>
          <a:xfrm>
            <a:off x="2819399" y="4721882"/>
            <a:ext cx="3505200" cy="1695450"/>
          </a:xfrm>
          <a:prstGeom prst="rect">
            <a:avLst/>
          </a:prstGeom>
        </p:spPr>
      </p:pic>
    </p:spTree>
    <p:extLst>
      <p:ext uri="{BB962C8B-B14F-4D97-AF65-F5344CB8AC3E}">
        <p14:creationId xmlns:p14="http://schemas.microsoft.com/office/powerpoint/2010/main" val="3892284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BF7C-ED93-4012-9F99-14AB641583C6}"/>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4" name="Date Placeholder 3">
            <a:extLst>
              <a:ext uri="{FF2B5EF4-FFF2-40B4-BE49-F238E27FC236}">
                <a16:creationId xmlns:a16="http://schemas.microsoft.com/office/drawing/2014/main" id="{3FAAA018-91FC-4ADA-921E-D2FAA0C33C7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279B04C1-B4BC-4EDB-8FCB-5E9E25479723}"/>
              </a:ext>
            </a:extLst>
          </p:cNvPr>
          <p:cNvSpPr>
            <a:spLocks noGrp="1"/>
          </p:cNvSpPr>
          <p:nvPr>
            <p:ph type="sldNum" sz="quarter" idx="11"/>
          </p:nvPr>
        </p:nvSpPr>
        <p:spPr/>
        <p:txBody>
          <a:bodyPr/>
          <a:lstStyle/>
          <a:p>
            <a:pPr>
              <a:defRPr/>
            </a:pPr>
            <a:fld id="{5F4B234B-ADCF-47EA-94FA-1884F3D26864}" type="slidenum">
              <a:rPr lang="en-US" altLang="en-US" smtClean="0"/>
              <a:pPr>
                <a:defRPr/>
              </a:pPr>
              <a:t>69</a:t>
            </a:fld>
            <a:endParaRPr lang="en-US" altLang="en-US"/>
          </a:p>
        </p:txBody>
      </p:sp>
      <p:sp>
        <p:nvSpPr>
          <p:cNvPr id="6" name="Content Placeholder 5">
            <a:extLst>
              <a:ext uri="{FF2B5EF4-FFF2-40B4-BE49-F238E27FC236}">
                <a16:creationId xmlns:a16="http://schemas.microsoft.com/office/drawing/2014/main" id="{D3F17FBB-2FF9-42E9-AEF5-E6B0DA95CAC3}"/>
              </a:ext>
            </a:extLst>
          </p:cNvPr>
          <p:cNvSpPr>
            <a:spLocks noGrp="1"/>
          </p:cNvSpPr>
          <p:nvPr>
            <p:ph idx="1"/>
          </p:nvPr>
        </p:nvSpPr>
        <p:spPr>
          <a:xfrm>
            <a:off x="457200" y="1091971"/>
            <a:ext cx="8372475" cy="5248275"/>
          </a:xfrm>
        </p:spPr>
        <p:txBody>
          <a:bodyPr/>
          <a:lstStyle/>
          <a:p>
            <a:r>
              <a:rPr lang="en-US"/>
              <a:t>Abstract class </a:t>
            </a:r>
            <a:r>
              <a:rPr lang="en-US" b="0" i="1"/>
              <a:t>(lớp trừu tượng)</a:t>
            </a:r>
          </a:p>
          <a:p>
            <a:pPr lvl="1"/>
            <a:r>
              <a:rPr lang="en-US"/>
              <a:t>Lớp Abstract </a:t>
            </a:r>
            <a:r>
              <a:rPr lang="en-US">
                <a:solidFill>
                  <a:srgbClr val="0000FF"/>
                </a:solidFill>
              </a:rPr>
              <a:t>là một lớp trừu tượng</a:t>
            </a:r>
            <a:r>
              <a:rPr lang="en-US"/>
              <a:t>, </a:t>
            </a:r>
            <a:r>
              <a:rPr lang="en-US">
                <a:solidFill>
                  <a:srgbClr val="C00000"/>
                </a:solidFill>
              </a:rPr>
              <a:t>không</a:t>
            </a:r>
            <a:r>
              <a:rPr lang="en-US"/>
              <a:t> thể </a:t>
            </a:r>
            <a:r>
              <a:rPr lang="en-US">
                <a:solidFill>
                  <a:srgbClr val="C00000"/>
                </a:solidFill>
              </a:rPr>
              <a:t>khởi tạo</a:t>
            </a:r>
            <a:r>
              <a:rPr lang="en-US"/>
              <a:t> nó bằng toán tử </a:t>
            </a:r>
            <a:r>
              <a:rPr lang="en-US">
                <a:solidFill>
                  <a:srgbClr val="C00000"/>
                </a:solidFill>
              </a:rPr>
              <a:t>new</a:t>
            </a:r>
          </a:p>
          <a:p>
            <a:pPr lvl="1"/>
            <a:r>
              <a:rPr lang="en-US"/>
              <a:t>Trong lớp </a:t>
            </a:r>
            <a:r>
              <a:rPr lang="en-US">
                <a:solidFill>
                  <a:srgbClr val="0000FF"/>
                </a:solidFill>
              </a:rPr>
              <a:t>có tồn tại phương thức abstract </a:t>
            </a:r>
            <a:r>
              <a:rPr lang="en-US"/>
              <a:t>thì lớp đó </a:t>
            </a:r>
            <a:r>
              <a:rPr lang="en-US">
                <a:solidFill>
                  <a:srgbClr val="0000FF"/>
                </a:solidFill>
              </a:rPr>
              <a:t>cũng được định nghĩa </a:t>
            </a:r>
            <a:r>
              <a:rPr lang="en-US"/>
              <a:t>là </a:t>
            </a:r>
            <a:r>
              <a:rPr lang="en-US">
                <a:solidFill>
                  <a:srgbClr val="0000FF"/>
                </a:solidFill>
              </a:rPr>
              <a:t>abstract</a:t>
            </a:r>
          </a:p>
          <a:p>
            <a:pPr lvl="1"/>
            <a:r>
              <a:rPr lang="en-US"/>
              <a:t>Phương thức trừu tượng là phương thức </a:t>
            </a:r>
            <a:r>
              <a:rPr lang="en-US">
                <a:solidFill>
                  <a:srgbClr val="0000FF"/>
                </a:solidFill>
              </a:rPr>
              <a:t>chỉ có định nghĩa tên hàm, các đối số </a:t>
            </a:r>
            <a:r>
              <a:rPr lang="en-US"/>
              <a:t>(</a:t>
            </a:r>
            <a:r>
              <a:rPr lang="en-US">
                <a:solidFill>
                  <a:srgbClr val="C00000"/>
                </a:solidFill>
              </a:rPr>
              <a:t>không</a:t>
            </a:r>
            <a:r>
              <a:rPr lang="en-US"/>
              <a:t> có </a:t>
            </a:r>
            <a:r>
              <a:rPr lang="en-US">
                <a:solidFill>
                  <a:srgbClr val="C00000"/>
                </a:solidFill>
              </a:rPr>
              <a:t>nội dung hàm</a:t>
            </a:r>
            <a:r>
              <a:rPr lang="en-US"/>
              <a:t>)</a:t>
            </a:r>
          </a:p>
          <a:p>
            <a:pPr lvl="1"/>
            <a:r>
              <a:rPr lang="en-US"/>
              <a:t>Bất cứ class nào kế thừa abstract class nào đó phải định nghĩa laị các abstract methods của lớp mà nó thừa kế hoặc không định nghĩa lại nhưng phải ghi lại abstract methods đó</a:t>
            </a:r>
            <a:endParaRPr lang="en-GB"/>
          </a:p>
        </p:txBody>
      </p:sp>
    </p:spTree>
    <p:extLst>
      <p:ext uri="{BB962C8B-B14F-4D97-AF65-F5344CB8AC3E}">
        <p14:creationId xmlns:p14="http://schemas.microsoft.com/office/powerpoint/2010/main" val="385602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287524" y="1061045"/>
            <a:ext cx="8928992" cy="5248275"/>
          </a:xfrm>
        </p:spPr>
        <p:txBody>
          <a:bodyPr/>
          <a:lstStyle/>
          <a:p>
            <a:r>
              <a:rPr lang="en-US" sz="2800"/>
              <a:t>Các khái niệm về đối tượng (object)</a:t>
            </a:r>
          </a:p>
          <a:p>
            <a:pPr lvl="1"/>
            <a:r>
              <a:rPr lang="en-US"/>
              <a:t>Trong lập trình hướng đối tượng giống như một đối tượng cụ thể trong thế giới thực</a:t>
            </a:r>
          </a:p>
          <a:p>
            <a:pPr lvl="1"/>
            <a:r>
              <a:rPr lang="en-US"/>
              <a:t>Mỗi đối tượng có các </a:t>
            </a:r>
            <a:r>
              <a:rPr lang="en-US">
                <a:solidFill>
                  <a:srgbClr val="0000FF"/>
                </a:solidFill>
              </a:rPr>
              <a:t>thuộc tính </a:t>
            </a:r>
            <a:r>
              <a:rPr lang="en-US"/>
              <a:t>và các </a:t>
            </a:r>
            <a:r>
              <a:rPr lang="en-US">
                <a:solidFill>
                  <a:srgbClr val="0000FF"/>
                </a:solidFill>
              </a:rPr>
              <a:t>hành vi </a:t>
            </a:r>
            <a:r>
              <a:rPr lang="en-US"/>
              <a:t>riêng</a:t>
            </a:r>
          </a:p>
          <a:p>
            <a:pPr lvl="1"/>
            <a:r>
              <a:rPr lang="en-US" b="1">
                <a:solidFill>
                  <a:srgbClr val="0000FF"/>
                </a:solidFill>
              </a:rPr>
              <a:t>Thuộc tính </a:t>
            </a:r>
            <a:r>
              <a:rPr lang="en-US" b="1" i="1">
                <a:solidFill>
                  <a:srgbClr val="0000FF"/>
                </a:solidFill>
              </a:rPr>
              <a:t>(attribute)</a:t>
            </a:r>
            <a:r>
              <a:rPr lang="en-US" b="1">
                <a:solidFill>
                  <a:srgbClr val="0000FF"/>
                </a:solidFill>
              </a:rPr>
              <a:t>: </a:t>
            </a:r>
            <a:r>
              <a:rPr lang="en-US"/>
              <a:t>mô tả đặc điểm của đối tượng</a:t>
            </a:r>
          </a:p>
          <a:p>
            <a:pPr lvl="1"/>
            <a:r>
              <a:rPr lang="en-US">
                <a:solidFill>
                  <a:srgbClr val="0000FF"/>
                </a:solidFill>
              </a:rPr>
              <a:t>Hành vi: </a:t>
            </a:r>
            <a:r>
              <a:rPr lang="en-US"/>
              <a:t>là phương thức hoạt động của đối tượng, gọi tắt là </a:t>
            </a:r>
            <a:r>
              <a:rPr lang="en-US" b="1">
                <a:solidFill>
                  <a:srgbClr val="0000FF"/>
                </a:solidFill>
              </a:rPr>
              <a:t>phương thức </a:t>
            </a:r>
            <a:r>
              <a:rPr lang="en-US" b="1" i="1">
                <a:solidFill>
                  <a:srgbClr val="0000FF"/>
                </a:solidFill>
              </a:rPr>
              <a:t>(method)</a:t>
            </a:r>
          </a:p>
          <a:p>
            <a:pPr lvl="1"/>
            <a:r>
              <a:rPr lang="en-US"/>
              <a:t>Ví dụ: </a:t>
            </a:r>
            <a:r>
              <a:rPr lang="en-US" b="1">
                <a:solidFill>
                  <a:srgbClr val="0000FF"/>
                </a:solidFill>
              </a:rPr>
              <a:t>Phân số</a:t>
            </a:r>
          </a:p>
          <a:p>
            <a:pPr lvl="2"/>
            <a:r>
              <a:rPr lang="en-US" sz="2800">
                <a:solidFill>
                  <a:srgbClr val="002060"/>
                </a:solidFill>
              </a:rPr>
              <a:t>Đặc điểm: </a:t>
            </a:r>
            <a:r>
              <a:rPr lang="en-US" b="1">
                <a:solidFill>
                  <a:srgbClr val="0000FF"/>
                </a:solidFill>
              </a:rPr>
              <a:t>tử số, mẫu số</a:t>
            </a:r>
          </a:p>
          <a:p>
            <a:pPr lvl="2"/>
            <a:r>
              <a:rPr lang="en-US" sz="2800">
                <a:solidFill>
                  <a:srgbClr val="002060"/>
                </a:solidFill>
              </a:rPr>
              <a:t>Thao tác/hành vi: </a:t>
            </a:r>
            <a:r>
              <a:rPr lang="en-US" b="1">
                <a:solidFill>
                  <a:srgbClr val="0000FF"/>
                </a:solidFill>
              </a:rPr>
              <a:t>Cộng, trừ, nhân, chia; Tối giản; Nghịch đảo</a:t>
            </a:r>
            <a:endParaRPr lang="en-GB" b="1">
              <a:solidFill>
                <a:srgbClr val="0000FF"/>
              </a:solidFill>
            </a:endParaRP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7</a:t>
            </a:fld>
            <a:endParaRPr lang="en-US" altLang="en-US"/>
          </a:p>
        </p:txBody>
      </p:sp>
      <p:sp>
        <p:nvSpPr>
          <p:cNvPr id="6" name="TextBox 5">
            <a:extLst>
              <a:ext uri="{FF2B5EF4-FFF2-40B4-BE49-F238E27FC236}">
                <a16:creationId xmlns:a16="http://schemas.microsoft.com/office/drawing/2014/main" id="{2A5C053D-A8B5-45E0-BDA6-F2BB6E0E690A}"/>
              </a:ext>
            </a:extLst>
          </p:cNvPr>
          <p:cNvSpPr txBox="1"/>
          <p:nvPr/>
        </p:nvSpPr>
        <p:spPr>
          <a:xfrm>
            <a:off x="5003725" y="5085184"/>
            <a:ext cx="1274708" cy="369332"/>
          </a:xfrm>
          <a:prstGeom prst="rect">
            <a:avLst/>
          </a:prstGeom>
          <a:noFill/>
        </p:spPr>
        <p:txBody>
          <a:bodyPr wrap="none" rtlCol="0">
            <a:spAutoFit/>
          </a:bodyPr>
          <a:lstStyle/>
          <a:p>
            <a:r>
              <a:rPr lang="en-US"/>
              <a:t>Thuộc tính</a:t>
            </a:r>
            <a:endParaRPr lang="en-GB"/>
          </a:p>
        </p:txBody>
      </p:sp>
      <p:sp>
        <p:nvSpPr>
          <p:cNvPr id="7" name="TextBox 6">
            <a:extLst>
              <a:ext uri="{FF2B5EF4-FFF2-40B4-BE49-F238E27FC236}">
                <a16:creationId xmlns:a16="http://schemas.microsoft.com/office/drawing/2014/main" id="{35503669-1989-44C9-9A0F-5DCDE2CD1CA2}"/>
              </a:ext>
            </a:extLst>
          </p:cNvPr>
          <p:cNvSpPr txBox="1"/>
          <p:nvPr/>
        </p:nvSpPr>
        <p:spPr>
          <a:xfrm>
            <a:off x="5400092" y="5955942"/>
            <a:ext cx="1553630" cy="369332"/>
          </a:xfrm>
          <a:prstGeom prst="rect">
            <a:avLst/>
          </a:prstGeom>
          <a:noFill/>
        </p:spPr>
        <p:txBody>
          <a:bodyPr wrap="none" rtlCol="0">
            <a:spAutoFit/>
          </a:bodyPr>
          <a:lstStyle/>
          <a:p>
            <a:r>
              <a:rPr lang="en-US"/>
              <a:t>Phương thức</a:t>
            </a:r>
            <a:endParaRPr lang="en-GB"/>
          </a:p>
        </p:txBody>
      </p:sp>
    </p:spTree>
    <p:extLst>
      <p:ext uri="{BB962C8B-B14F-4D97-AF65-F5344CB8AC3E}">
        <p14:creationId xmlns:p14="http://schemas.microsoft.com/office/powerpoint/2010/main" val="68855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FF19-DB4A-465D-A9F4-95C1A4D8D0F0}"/>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4" name="Date Placeholder 3">
            <a:extLst>
              <a:ext uri="{FF2B5EF4-FFF2-40B4-BE49-F238E27FC236}">
                <a16:creationId xmlns:a16="http://schemas.microsoft.com/office/drawing/2014/main" id="{69748A2A-F02A-41F1-A85C-D079C2B5973A}"/>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B8165C17-D2B6-4F37-8EA8-492316B6C76F}"/>
              </a:ext>
            </a:extLst>
          </p:cNvPr>
          <p:cNvSpPr>
            <a:spLocks noGrp="1"/>
          </p:cNvSpPr>
          <p:nvPr>
            <p:ph type="sldNum" sz="quarter" idx="11"/>
          </p:nvPr>
        </p:nvSpPr>
        <p:spPr/>
        <p:txBody>
          <a:bodyPr/>
          <a:lstStyle/>
          <a:p>
            <a:pPr>
              <a:defRPr/>
            </a:pPr>
            <a:fld id="{5F4B234B-ADCF-47EA-94FA-1884F3D26864}" type="slidenum">
              <a:rPr lang="en-US" altLang="en-US" smtClean="0"/>
              <a:pPr>
                <a:defRPr/>
              </a:pPr>
              <a:t>70</a:t>
            </a:fld>
            <a:endParaRPr lang="en-US" altLang="en-US"/>
          </a:p>
        </p:txBody>
      </p:sp>
      <p:sp>
        <p:nvSpPr>
          <p:cNvPr id="6" name="TextBox 5">
            <a:extLst>
              <a:ext uri="{FF2B5EF4-FFF2-40B4-BE49-F238E27FC236}">
                <a16:creationId xmlns:a16="http://schemas.microsoft.com/office/drawing/2014/main" id="{84BB48B6-EAF0-4467-B494-172A852E491A}"/>
              </a:ext>
            </a:extLst>
          </p:cNvPr>
          <p:cNvSpPr txBox="1"/>
          <p:nvPr/>
        </p:nvSpPr>
        <p:spPr>
          <a:xfrm>
            <a:off x="710008" y="971067"/>
            <a:ext cx="7656263" cy="5509200"/>
          </a:xfrm>
          <a:prstGeom prst="rect">
            <a:avLst/>
          </a:prstGeom>
          <a:noFill/>
        </p:spPr>
        <p:txBody>
          <a:bodyPr wrap="none" rtlCol="0">
            <a:spAutoFit/>
          </a:bodyPr>
          <a:lstStyle/>
          <a:p>
            <a:r>
              <a:rPr lang="en-US" sz="2200" b="1">
                <a:solidFill>
                  <a:srgbClr val="C00000"/>
                </a:solidFill>
                <a:latin typeface=".VnBook-Antiqua" panose="020B7200000000000000" pitchFamily="34" charset="0"/>
              </a:rPr>
              <a:t>abstract</a:t>
            </a:r>
            <a:r>
              <a:rPr lang="en-US" sz="2200">
                <a:latin typeface=".VnBook-Antiqua" panose="020B7200000000000000" pitchFamily="34" charset="0"/>
              </a:rPr>
              <a:t> class </a:t>
            </a:r>
            <a:r>
              <a:rPr lang="en-US" sz="2200" b="1">
                <a:solidFill>
                  <a:srgbClr val="C00000"/>
                </a:solidFill>
                <a:effectLst>
                  <a:outerShdw blurRad="38100" dist="38100" dir="2700000" algn="tl">
                    <a:srgbClr val="000000">
                      <a:alpha val="43137"/>
                    </a:srgbClr>
                  </a:outerShdw>
                </a:effectLst>
                <a:latin typeface=".VnBook-Antiqua" panose="020B7200000000000000" pitchFamily="34" charset="0"/>
              </a:rPr>
              <a:t>A</a:t>
            </a:r>
            <a:r>
              <a:rPr lang="en-US" sz="2200">
                <a:latin typeface=".VnBook-Antiqua" panose="020B7200000000000000" pitchFamily="34" charset="0"/>
              </a:rPr>
              <a:t>{</a:t>
            </a:r>
          </a:p>
          <a:p>
            <a:r>
              <a:rPr lang="en-US" sz="2200">
                <a:latin typeface=".VnBook-Antiqua" panose="020B7200000000000000" pitchFamily="34" charset="0"/>
              </a:rPr>
              <a:t>	</a:t>
            </a:r>
            <a:r>
              <a:rPr lang="en-US" sz="2200" b="1">
                <a:solidFill>
                  <a:srgbClr val="C00000"/>
                </a:solidFill>
                <a:latin typeface=".VnBook-Antiqua" panose="020B7200000000000000" pitchFamily="34" charset="0"/>
              </a:rPr>
              <a:t>abstract</a:t>
            </a:r>
            <a:r>
              <a:rPr lang="en-US" sz="2200">
                <a:latin typeface=".VnBook-Antiqua" panose="020B7200000000000000" pitchFamily="34" charset="0"/>
              </a:rPr>
              <a:t> void method_1();</a:t>
            </a:r>
          </a:p>
          <a:p>
            <a:r>
              <a:rPr lang="en-US" sz="2200">
                <a:latin typeface=".VnBook-Antiqua" panose="020B7200000000000000" pitchFamily="34" charset="0"/>
              </a:rPr>
              <a:t>} </a:t>
            </a:r>
          </a:p>
          <a:p>
            <a:r>
              <a:rPr lang="en-US" sz="2200">
                <a:latin typeface=".VnBook-Antiqua" panose="020B7200000000000000" pitchFamily="34" charset="0"/>
              </a:rPr>
              <a:t>public class </a:t>
            </a:r>
            <a:r>
              <a:rPr lang="en-US" sz="2200" b="1">
                <a:solidFill>
                  <a:srgbClr val="C00000"/>
                </a:solidFill>
                <a:latin typeface=".VnBook-Antiqua" panose="020B7200000000000000" pitchFamily="34" charset="0"/>
              </a:rPr>
              <a:t>B</a:t>
            </a:r>
            <a:r>
              <a:rPr lang="en-US" sz="2200">
                <a:latin typeface=".VnBook-Antiqua" panose="020B7200000000000000" pitchFamily="34" charset="0"/>
              </a:rPr>
              <a:t> </a:t>
            </a:r>
            <a:r>
              <a:rPr lang="en-US" sz="2200" b="1">
                <a:solidFill>
                  <a:srgbClr val="0000FF"/>
                </a:solidFill>
                <a:effectLst>
                  <a:outerShdw blurRad="38100" dist="38100" dir="2700000" algn="tl">
                    <a:srgbClr val="000000">
                      <a:alpha val="43137"/>
                    </a:srgbClr>
                  </a:outerShdw>
                </a:effectLst>
                <a:latin typeface=".VnBook-Antiqua" panose="020B7200000000000000" pitchFamily="34" charset="0"/>
              </a:rPr>
              <a:t>extends</a:t>
            </a:r>
            <a:r>
              <a:rPr lang="en-US" sz="2200">
                <a:latin typeface=".VnBook-Antiqua" panose="020B7200000000000000" pitchFamily="34" charset="0"/>
              </a:rPr>
              <a:t> </a:t>
            </a:r>
            <a:r>
              <a:rPr lang="en-US" sz="2200" b="1">
                <a:solidFill>
                  <a:srgbClr val="C00000"/>
                </a:solidFill>
                <a:latin typeface=".VnBook-Antiqua" panose="020B7200000000000000" pitchFamily="34" charset="0"/>
              </a:rPr>
              <a:t>A</a:t>
            </a:r>
            <a:r>
              <a:rPr lang="en-US" sz="2200">
                <a:latin typeface=".VnBook-Antiqua" panose="020B7200000000000000" pitchFamily="34" charset="0"/>
              </a:rPr>
              <a:t>{</a:t>
            </a:r>
          </a:p>
          <a:p>
            <a:r>
              <a:rPr lang="en-US" sz="2200">
                <a:latin typeface=".VnBook-Antiqua" panose="020B7200000000000000" pitchFamily="34" charset="0"/>
              </a:rPr>
              <a:t>	@Override</a:t>
            </a:r>
          </a:p>
          <a:p>
            <a:r>
              <a:rPr lang="en-US" sz="2200">
                <a:latin typeface=".VnBook-Antiqua" panose="020B7200000000000000" pitchFamily="34" charset="0"/>
              </a:rPr>
              <a:t>	public void method_1(){</a:t>
            </a:r>
          </a:p>
          <a:p>
            <a:r>
              <a:rPr lang="en-US" sz="2200">
                <a:latin typeface=".VnBook-Antiqua" panose="020B7200000000000000" pitchFamily="34" charset="0"/>
              </a:rPr>
              <a:t>		//cài đặt chi tiết cho phương thức method_1</a:t>
            </a:r>
          </a:p>
          <a:p>
            <a:r>
              <a:rPr lang="en-US" sz="2200">
                <a:latin typeface=".VnBook-Antiqua" panose="020B7200000000000000" pitchFamily="34" charset="0"/>
              </a:rPr>
              <a:t>		//trong lớp con B}</a:t>
            </a:r>
          </a:p>
          <a:p>
            <a:r>
              <a:rPr lang="en-US" sz="2200">
                <a:latin typeface=".VnBook-Antiqua" panose="020B7200000000000000" pitchFamily="34" charset="0"/>
              </a:rPr>
              <a:t>}</a:t>
            </a:r>
          </a:p>
          <a:p>
            <a:r>
              <a:rPr lang="en-US" sz="2200">
                <a:latin typeface=".VnBook-Antiqua" panose="020B7200000000000000" pitchFamily="34" charset="0"/>
              </a:rPr>
              <a:t>public class </a:t>
            </a:r>
            <a:r>
              <a:rPr lang="en-US" sz="2200" b="1">
                <a:solidFill>
                  <a:srgbClr val="C00000"/>
                </a:solidFill>
                <a:effectLst>
                  <a:outerShdw blurRad="38100" dist="38100" dir="2700000" algn="tl">
                    <a:srgbClr val="000000">
                      <a:alpha val="43137"/>
                    </a:srgbClr>
                  </a:outerShdw>
                </a:effectLst>
                <a:latin typeface=".VnBook-Antiqua" panose="020B7200000000000000" pitchFamily="34" charset="0"/>
              </a:rPr>
              <a:t>C</a:t>
            </a:r>
            <a:r>
              <a:rPr lang="en-US" sz="2200">
                <a:latin typeface=".VnBook-Antiqua" panose="020B7200000000000000" pitchFamily="34" charset="0"/>
              </a:rPr>
              <a:t> </a:t>
            </a:r>
            <a:r>
              <a:rPr lang="en-US" sz="2200" b="1">
                <a:solidFill>
                  <a:srgbClr val="0000FF"/>
                </a:solidFill>
                <a:effectLst>
                  <a:outerShdw blurRad="38100" dist="38100" dir="2700000" algn="tl">
                    <a:srgbClr val="000000">
                      <a:alpha val="43137"/>
                    </a:srgbClr>
                  </a:outerShdw>
                </a:effectLst>
                <a:latin typeface=".VnBook-Antiqua" panose="020B7200000000000000" pitchFamily="34" charset="0"/>
              </a:rPr>
              <a:t>extends</a:t>
            </a:r>
            <a:r>
              <a:rPr lang="en-US" sz="2200">
                <a:latin typeface=".VnBook-Antiqua" panose="020B7200000000000000" pitchFamily="34" charset="0"/>
              </a:rPr>
              <a:t> </a:t>
            </a:r>
            <a:r>
              <a:rPr lang="en-US" sz="2200" b="1">
                <a:effectLst>
                  <a:outerShdw blurRad="38100" dist="38100" dir="2700000" algn="tl">
                    <a:srgbClr val="000000">
                      <a:alpha val="43137"/>
                    </a:srgbClr>
                  </a:outerShdw>
                </a:effectLst>
                <a:latin typeface=".VnBook-Antiqua" panose="020B7200000000000000" pitchFamily="34" charset="0"/>
              </a:rPr>
              <a:t>A</a:t>
            </a:r>
            <a:r>
              <a:rPr lang="en-US" sz="2200">
                <a:latin typeface=".VnBook-Antiqua" panose="020B7200000000000000" pitchFamily="34" charset="0"/>
              </a:rPr>
              <a:t>{</a:t>
            </a:r>
          </a:p>
          <a:p>
            <a:r>
              <a:rPr lang="en-US" sz="2200">
                <a:latin typeface=".VnBook-Antiqua" panose="020B7200000000000000" pitchFamily="34" charset="0"/>
              </a:rPr>
              <a:t>	@Override</a:t>
            </a:r>
          </a:p>
          <a:p>
            <a:r>
              <a:rPr lang="en-US" sz="2200">
                <a:latin typeface=".VnBook-Antiqua" panose="020B7200000000000000" pitchFamily="34" charset="0"/>
              </a:rPr>
              <a:t>	public void method_1(){</a:t>
            </a:r>
          </a:p>
          <a:p>
            <a:r>
              <a:rPr lang="en-US" sz="2200">
                <a:latin typeface=".VnBook-Antiqua" panose="020B7200000000000000" pitchFamily="34" charset="0"/>
              </a:rPr>
              <a:t>		//cài đặt chi tiết cho phuowg thức method_1</a:t>
            </a:r>
          </a:p>
          <a:p>
            <a:r>
              <a:rPr lang="en-US" sz="2200">
                <a:latin typeface=".VnBook-Antiqua" panose="020B7200000000000000" pitchFamily="34" charset="0"/>
              </a:rPr>
              <a:t>		//trong lớp con C</a:t>
            </a:r>
          </a:p>
          <a:p>
            <a:r>
              <a:rPr lang="en-US" sz="2200">
                <a:latin typeface=".VnBook-Antiqua" panose="020B7200000000000000" pitchFamily="34" charset="0"/>
              </a:rPr>
              <a:t>	}</a:t>
            </a:r>
          </a:p>
          <a:p>
            <a:r>
              <a:rPr lang="en-US" sz="2200">
                <a:latin typeface=".VnBook-Antiqua" panose="020B7200000000000000" pitchFamily="34" charset="0"/>
              </a:rPr>
              <a:t>}</a:t>
            </a:r>
            <a:endParaRPr lang="en-GB" sz="2200">
              <a:latin typeface=".VnBook-Antiqua" panose="020B7200000000000000" pitchFamily="34" charset="0"/>
            </a:endParaRPr>
          </a:p>
        </p:txBody>
      </p:sp>
    </p:spTree>
    <p:extLst>
      <p:ext uri="{BB962C8B-B14F-4D97-AF65-F5344CB8AC3E}">
        <p14:creationId xmlns:p14="http://schemas.microsoft.com/office/powerpoint/2010/main" val="27057125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FF19-DB4A-465D-A9F4-95C1A4D8D0F0}"/>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80B881A8-069B-40EC-ABD8-DCD056516788}"/>
              </a:ext>
            </a:extLst>
          </p:cNvPr>
          <p:cNvSpPr>
            <a:spLocks noGrp="1"/>
          </p:cNvSpPr>
          <p:nvPr>
            <p:ph idx="1"/>
          </p:nvPr>
        </p:nvSpPr>
        <p:spPr>
          <a:xfrm>
            <a:off x="500063" y="950395"/>
            <a:ext cx="8143873" cy="5248275"/>
          </a:xfrm>
        </p:spPr>
        <p:txBody>
          <a:bodyPr/>
          <a:lstStyle/>
          <a:p>
            <a:r>
              <a:rPr lang="en-US"/>
              <a:t>Ví dụ</a:t>
            </a:r>
          </a:p>
          <a:p>
            <a:pPr lvl="1"/>
            <a:r>
              <a:rPr lang="en-US"/>
              <a:t>Lớp </a:t>
            </a:r>
            <a:r>
              <a:rPr lang="en-US" b="1"/>
              <a:t>DongVat</a:t>
            </a:r>
            <a:r>
              <a:rPr lang="en-US"/>
              <a:t> là một lớp trừu tượng, có phương thức tiengKeu();</a:t>
            </a:r>
          </a:p>
          <a:p>
            <a:pPr lvl="1"/>
            <a:r>
              <a:rPr lang="en-US"/>
              <a:t>Xây dựng lớp </a:t>
            </a:r>
            <a:r>
              <a:rPr lang="en-US" b="1"/>
              <a:t>CunCung/MeoCung </a:t>
            </a:r>
            <a:r>
              <a:rPr lang="en-US">
                <a:solidFill>
                  <a:srgbClr val="C00000"/>
                </a:solidFill>
              </a:rPr>
              <a:t>thừa kế </a:t>
            </a:r>
            <a:r>
              <a:rPr lang="en-US"/>
              <a:t>từ lớp DongVat</a:t>
            </a:r>
          </a:p>
        </p:txBody>
      </p:sp>
      <p:sp>
        <p:nvSpPr>
          <p:cNvPr id="4" name="Date Placeholder 3">
            <a:extLst>
              <a:ext uri="{FF2B5EF4-FFF2-40B4-BE49-F238E27FC236}">
                <a16:creationId xmlns:a16="http://schemas.microsoft.com/office/drawing/2014/main" id="{69748A2A-F02A-41F1-A85C-D079C2B5973A}"/>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B8165C17-D2B6-4F37-8EA8-492316B6C76F}"/>
              </a:ext>
            </a:extLst>
          </p:cNvPr>
          <p:cNvSpPr>
            <a:spLocks noGrp="1"/>
          </p:cNvSpPr>
          <p:nvPr>
            <p:ph type="sldNum" sz="quarter" idx="11"/>
          </p:nvPr>
        </p:nvSpPr>
        <p:spPr/>
        <p:txBody>
          <a:bodyPr/>
          <a:lstStyle/>
          <a:p>
            <a:pPr>
              <a:defRPr/>
            </a:pPr>
            <a:fld id="{5F4B234B-ADCF-47EA-94FA-1884F3D26864}" type="slidenum">
              <a:rPr lang="en-US" altLang="en-US" smtClean="0"/>
              <a:pPr>
                <a:defRPr/>
              </a:pPr>
              <a:t>71</a:t>
            </a:fld>
            <a:endParaRPr lang="en-US" altLang="en-US"/>
          </a:p>
        </p:txBody>
      </p:sp>
      <p:sp>
        <p:nvSpPr>
          <p:cNvPr id="6" name="TextBox 5">
            <a:extLst>
              <a:ext uri="{FF2B5EF4-FFF2-40B4-BE49-F238E27FC236}">
                <a16:creationId xmlns:a16="http://schemas.microsoft.com/office/drawing/2014/main" id="{D3F07E30-A01F-4170-8E9A-345CAAAB3DBC}"/>
              </a:ext>
            </a:extLst>
          </p:cNvPr>
          <p:cNvSpPr txBox="1"/>
          <p:nvPr/>
        </p:nvSpPr>
        <p:spPr>
          <a:xfrm>
            <a:off x="2923373" y="2964354"/>
            <a:ext cx="4237057"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abstract</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class</a:t>
            </a:r>
            <a:r>
              <a:rPr lang="en-GB" sz="1800" b="1">
                <a:solidFill>
                  <a:srgbClr val="000000"/>
                </a:solidFill>
                <a:latin typeface="Consolas" panose="020B0609020204030204" pitchFamily="49" charset="0"/>
              </a:rPr>
              <a:t> DongVat {</a:t>
            </a: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abstract</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void</a:t>
            </a:r>
            <a:r>
              <a:rPr lang="en-GB" sz="1800" b="1">
                <a:solidFill>
                  <a:srgbClr val="000000"/>
                </a:solidFill>
                <a:latin typeface="Consolas" panose="020B0609020204030204" pitchFamily="49" charset="0"/>
              </a:rPr>
              <a:t> tiengKeu();</a:t>
            </a:r>
          </a:p>
          <a:p>
            <a:pPr algn="l"/>
            <a:r>
              <a:rPr lang="en-GB" sz="1800">
                <a:solidFill>
                  <a:srgbClr val="000000"/>
                </a:solidFill>
                <a:latin typeface="Consolas" panose="020B0609020204030204" pitchFamily="49" charset="0"/>
              </a:rPr>
              <a:t>}</a:t>
            </a:r>
            <a:endParaRPr lang="en-GB"/>
          </a:p>
        </p:txBody>
      </p:sp>
      <p:sp>
        <p:nvSpPr>
          <p:cNvPr id="7" name="TextBox 6">
            <a:extLst>
              <a:ext uri="{FF2B5EF4-FFF2-40B4-BE49-F238E27FC236}">
                <a16:creationId xmlns:a16="http://schemas.microsoft.com/office/drawing/2014/main" id="{46DE03BF-8C14-49A2-96C0-1993D1D1B923}"/>
              </a:ext>
            </a:extLst>
          </p:cNvPr>
          <p:cNvSpPr txBox="1"/>
          <p:nvPr/>
        </p:nvSpPr>
        <p:spPr>
          <a:xfrm>
            <a:off x="143508" y="3887684"/>
            <a:ext cx="4996881" cy="175432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class</a:t>
            </a:r>
            <a:r>
              <a:rPr lang="en-CA" sz="1800" b="1">
                <a:solidFill>
                  <a:srgbClr val="000000"/>
                </a:solidFill>
                <a:latin typeface="Consolas" panose="020B0609020204030204" pitchFamily="49" charset="0"/>
              </a:rPr>
              <a:t> CunCung </a:t>
            </a:r>
            <a:r>
              <a:rPr lang="en-CA" sz="1800" b="1">
                <a:solidFill>
                  <a:srgbClr val="7F0055"/>
                </a:solidFill>
                <a:latin typeface="Consolas" panose="020B0609020204030204" pitchFamily="49" charset="0"/>
              </a:rPr>
              <a:t>extends</a:t>
            </a:r>
            <a:r>
              <a:rPr lang="en-CA" sz="1800" b="1">
                <a:solidFill>
                  <a:srgbClr val="000000"/>
                </a:solidFill>
                <a:latin typeface="Consolas" panose="020B0609020204030204" pitchFamily="49" charset="0"/>
              </a:rPr>
              <a:t> DongVat{</a:t>
            </a:r>
            <a:endParaRPr lang="en-GB" sz="1800">
              <a:latin typeface="Consolas" panose="020B0609020204030204" pitchFamily="49" charset="0"/>
            </a:endParaRPr>
          </a:p>
          <a:p>
            <a:pPr algn="l"/>
            <a:r>
              <a:rPr lang="en-GB" sz="1800">
                <a:solidFill>
                  <a:srgbClr val="646464"/>
                </a:solidFill>
                <a:latin typeface="Consolas" panose="020B0609020204030204" pitchFamily="49" charset="0"/>
              </a:rPr>
              <a:t>@Override</a:t>
            </a: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void</a:t>
            </a:r>
            <a:r>
              <a:rPr lang="en-GB" sz="1800" b="1">
                <a:solidFill>
                  <a:srgbClr val="000000"/>
                </a:solidFill>
                <a:latin typeface="Consolas" panose="020B0609020204030204" pitchFamily="49" charset="0"/>
              </a:rPr>
              <a:t> tiengKeu()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"Cún kêu gâu gâu"</a:t>
            </a:r>
            <a:r>
              <a:rPr lang="en-GB" sz="1800" b="1" i="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endParaRPr lang="en-GB"/>
          </a:p>
        </p:txBody>
      </p:sp>
      <p:sp>
        <p:nvSpPr>
          <p:cNvPr id="8" name="TextBox 7">
            <a:extLst>
              <a:ext uri="{FF2B5EF4-FFF2-40B4-BE49-F238E27FC236}">
                <a16:creationId xmlns:a16="http://schemas.microsoft.com/office/drawing/2014/main" id="{0FE1C846-F6BF-46A0-BFDC-53C866B0386E}"/>
              </a:ext>
            </a:extLst>
          </p:cNvPr>
          <p:cNvSpPr txBox="1"/>
          <p:nvPr/>
        </p:nvSpPr>
        <p:spPr>
          <a:xfrm>
            <a:off x="3579520" y="5041113"/>
            <a:ext cx="5250155"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class</a:t>
            </a:r>
            <a:r>
              <a:rPr lang="en-CA" sz="1800" b="1">
                <a:solidFill>
                  <a:srgbClr val="000000"/>
                </a:solidFill>
                <a:latin typeface="Consolas" panose="020B0609020204030204" pitchFamily="49" charset="0"/>
              </a:rPr>
              <a:t> MeoCung </a:t>
            </a:r>
            <a:r>
              <a:rPr lang="en-CA" sz="1800" b="1">
                <a:solidFill>
                  <a:srgbClr val="7F0055"/>
                </a:solidFill>
                <a:latin typeface="Consolas" panose="020B0609020204030204" pitchFamily="49" charset="0"/>
              </a:rPr>
              <a:t>extends</a:t>
            </a:r>
            <a:r>
              <a:rPr lang="en-CA" sz="1800" b="1">
                <a:solidFill>
                  <a:srgbClr val="000000"/>
                </a:solidFill>
                <a:latin typeface="Consolas" panose="020B0609020204030204" pitchFamily="49" charset="0"/>
              </a:rPr>
              <a:t> DongVat{</a:t>
            </a:r>
            <a:endParaRPr lang="en-GB" sz="1800">
              <a:solidFill>
                <a:srgbClr val="646464"/>
              </a:solidFill>
              <a:latin typeface="Consolas" panose="020B0609020204030204" pitchFamily="49" charset="0"/>
            </a:endParaRP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void</a:t>
            </a:r>
            <a:r>
              <a:rPr lang="en-GB" sz="1800" b="1">
                <a:solidFill>
                  <a:srgbClr val="000000"/>
                </a:solidFill>
                <a:latin typeface="Consolas" panose="020B0609020204030204" pitchFamily="49" charset="0"/>
              </a:rPr>
              <a:t> tiengKeu()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"Mèo kêu meo meo!!"</a:t>
            </a:r>
            <a:r>
              <a:rPr lang="en-GB" sz="1800" b="1" i="1">
                <a:solidFill>
                  <a:srgbClr val="000000"/>
                </a:solidFill>
                <a:latin typeface="Consolas" panose="020B0609020204030204" pitchFamily="49" charset="0"/>
              </a:rPr>
              <a:t>);</a:t>
            </a:r>
          </a:p>
          <a:p>
            <a:pPr algn="l"/>
            <a:r>
              <a:rPr lang="en-GB" sz="1800">
                <a:solidFill>
                  <a:srgbClr val="000000"/>
                </a:solidFill>
                <a:latin typeface="Consolas" panose="020B0609020204030204" pitchFamily="49" charset="0"/>
              </a:rPr>
              <a:t>}</a:t>
            </a:r>
            <a:endParaRPr lang="en-GB" sz="1800">
              <a:latin typeface="Consolas" panose="020B0609020204030204" pitchFamily="49" charset="0"/>
            </a:endParaRPr>
          </a:p>
          <a:p>
            <a:pPr algn="l"/>
            <a:r>
              <a:rPr lang="en-GB" sz="1800">
                <a:solidFill>
                  <a:srgbClr val="000000"/>
                </a:solidFill>
                <a:latin typeface="Consolas" panose="020B0609020204030204" pitchFamily="49" charset="0"/>
              </a:rPr>
              <a:t>}</a:t>
            </a:r>
            <a:endParaRPr lang="en-GB"/>
          </a:p>
        </p:txBody>
      </p:sp>
    </p:spTree>
    <p:extLst>
      <p:ext uri="{BB962C8B-B14F-4D97-AF65-F5344CB8AC3E}">
        <p14:creationId xmlns:p14="http://schemas.microsoft.com/office/powerpoint/2010/main" val="1746096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7E50C-A8FA-4D44-ABDE-8A4264AFAD22}"/>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E05526DD-22BF-4616-BB03-3509F1AE2832}"/>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CB54A0E4-2964-465B-B096-684627E9E3C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077981F-FB8D-4F9F-BAE6-AE46CAB8A3AF}"/>
              </a:ext>
            </a:extLst>
          </p:cNvPr>
          <p:cNvSpPr>
            <a:spLocks noGrp="1"/>
          </p:cNvSpPr>
          <p:nvPr>
            <p:ph type="sldNum" sz="quarter" idx="11"/>
          </p:nvPr>
        </p:nvSpPr>
        <p:spPr/>
        <p:txBody>
          <a:bodyPr/>
          <a:lstStyle/>
          <a:p>
            <a:pPr>
              <a:defRPr/>
            </a:pPr>
            <a:fld id="{5F4B234B-ADCF-47EA-94FA-1884F3D26864}" type="slidenum">
              <a:rPr lang="en-US" altLang="en-US" smtClean="0"/>
              <a:pPr>
                <a:defRPr/>
              </a:pPr>
              <a:t>72</a:t>
            </a:fld>
            <a:endParaRPr lang="en-US" altLang="en-US"/>
          </a:p>
        </p:txBody>
      </p:sp>
      <p:sp>
        <p:nvSpPr>
          <p:cNvPr id="6" name="TextBox 5">
            <a:extLst>
              <a:ext uri="{FF2B5EF4-FFF2-40B4-BE49-F238E27FC236}">
                <a16:creationId xmlns:a16="http://schemas.microsoft.com/office/drawing/2014/main" id="{4B6D6C26-3F90-4A64-81C5-90EE422503AE}"/>
              </a:ext>
            </a:extLst>
          </p:cNvPr>
          <p:cNvSpPr txBox="1"/>
          <p:nvPr/>
        </p:nvSpPr>
        <p:spPr>
          <a:xfrm>
            <a:off x="613047" y="1157515"/>
            <a:ext cx="8216627" cy="39703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GB" sz="1800" b="1">
                <a:solidFill>
                  <a:srgbClr val="7F0055"/>
                </a:solidFill>
                <a:latin typeface="Consolas" panose="020B0609020204030204" pitchFamily="49" charset="0"/>
              </a:rPr>
              <a:t>import</a:t>
            </a:r>
            <a:r>
              <a:rPr lang="en-GB" sz="1800" b="1">
                <a:solidFill>
                  <a:srgbClr val="000000"/>
                </a:solidFill>
                <a:latin typeface="Consolas" panose="020B0609020204030204" pitchFamily="49" charset="0"/>
              </a:rPr>
              <a:t> lopabstract.model.CunCung;</a:t>
            </a:r>
          </a:p>
          <a:p>
            <a:pPr algn="l"/>
            <a:r>
              <a:rPr lang="en-GB" sz="1800" b="1">
                <a:solidFill>
                  <a:srgbClr val="7F0055"/>
                </a:solidFill>
                <a:latin typeface="Consolas" panose="020B0609020204030204" pitchFamily="49" charset="0"/>
              </a:rPr>
              <a:t>import</a:t>
            </a:r>
            <a:r>
              <a:rPr lang="en-GB" sz="1800" b="1">
                <a:solidFill>
                  <a:srgbClr val="000000"/>
                </a:solidFill>
                <a:latin typeface="Consolas" panose="020B0609020204030204" pitchFamily="49" charset="0"/>
              </a:rPr>
              <a:t> lopabstract.model.MeoCung;</a:t>
            </a:r>
          </a:p>
          <a:p>
            <a:pPr algn="l"/>
            <a:endParaRPr lang="en-GB" sz="1800">
              <a:latin typeface="Consolas" panose="020B0609020204030204" pitchFamily="49" charset="0"/>
            </a:endParaRPr>
          </a:p>
          <a:p>
            <a:pPr algn="l"/>
            <a:r>
              <a:rPr lang="en-GB" sz="1800" b="1">
                <a:solidFill>
                  <a:srgbClr val="7F0055"/>
                </a:solidFill>
                <a:latin typeface="Consolas" panose="020B0609020204030204" pitchFamily="49" charset="0"/>
              </a:rPr>
              <a:t>public</a:t>
            </a:r>
            <a:r>
              <a:rPr lang="en-GB" sz="1800" b="1">
                <a:solidFill>
                  <a:srgbClr val="000000"/>
                </a:solidFill>
                <a:latin typeface="Consolas" panose="020B0609020204030204" pitchFamily="49" charset="0"/>
              </a:rPr>
              <a:t> </a:t>
            </a:r>
            <a:r>
              <a:rPr lang="en-GB" sz="1800" b="1">
                <a:solidFill>
                  <a:srgbClr val="7F0055"/>
                </a:solidFill>
                <a:latin typeface="Consolas" panose="020B0609020204030204" pitchFamily="49" charset="0"/>
              </a:rPr>
              <a:t>class</a:t>
            </a:r>
            <a:r>
              <a:rPr lang="en-GB" sz="1800" b="1">
                <a:solidFill>
                  <a:srgbClr val="000000"/>
                </a:solidFill>
                <a:latin typeface="Consolas" panose="020B0609020204030204" pitchFamily="49" charset="0"/>
              </a:rPr>
              <a:t> DongVat_Test {</a:t>
            </a:r>
          </a:p>
          <a:p>
            <a:pPr algn="l"/>
            <a:endParaRPr lang="en-GB" sz="1800">
              <a:latin typeface="Consolas" panose="020B0609020204030204" pitchFamily="49" charset="0"/>
            </a:endParaRPr>
          </a:p>
          <a:p>
            <a:pPr algn="l"/>
            <a:r>
              <a:rPr lang="en-CA" sz="1800" b="1">
                <a:solidFill>
                  <a:srgbClr val="7F0055"/>
                </a:solidFill>
                <a:latin typeface="Consolas" panose="020B0609020204030204" pitchFamily="49" charset="0"/>
              </a:rPr>
              <a:t>public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static</a:t>
            </a:r>
            <a:r>
              <a:rPr lang="en-CA" sz="1800" b="1">
                <a:solidFill>
                  <a:srgbClr val="000000"/>
                </a:solidFill>
                <a:latin typeface="Consolas" panose="020B0609020204030204" pitchFamily="49" charset="0"/>
              </a:rPr>
              <a:t> </a:t>
            </a:r>
            <a:r>
              <a:rPr lang="en-CA" sz="1800" b="1">
                <a:solidFill>
                  <a:srgbClr val="7F0055"/>
                </a:solidFill>
                <a:latin typeface="Consolas" panose="020B0609020204030204" pitchFamily="49" charset="0"/>
              </a:rPr>
              <a:t>void</a:t>
            </a:r>
            <a:r>
              <a:rPr lang="en-CA" sz="1800" b="1">
                <a:solidFill>
                  <a:srgbClr val="000000"/>
                </a:solidFill>
                <a:latin typeface="Consolas" panose="020B0609020204030204" pitchFamily="49" charset="0"/>
              </a:rPr>
              <a:t> main(String[] </a:t>
            </a:r>
            <a:r>
              <a:rPr lang="en-CA" sz="1800" b="1">
                <a:solidFill>
                  <a:srgbClr val="6A3E3E"/>
                </a:solidFill>
                <a:latin typeface="Consolas" panose="020B0609020204030204" pitchFamily="49" charset="0"/>
              </a:rPr>
              <a:t>args</a:t>
            </a:r>
            <a:r>
              <a:rPr lang="en-CA" sz="1800" b="1">
                <a:solidFill>
                  <a:srgbClr val="000000"/>
                </a:solidFill>
                <a:latin typeface="Consolas" panose="020B0609020204030204" pitchFamily="49" charset="0"/>
              </a:rPr>
              <a:t>) {</a:t>
            </a:r>
          </a:p>
          <a:p>
            <a:pPr algn="l"/>
            <a:r>
              <a:rPr lang="en-GB" sz="1800">
                <a:solidFill>
                  <a:srgbClr val="3F7F5F"/>
                </a:solidFill>
                <a:latin typeface="Consolas" panose="020B0609020204030204" pitchFamily="49" charset="0"/>
              </a:rPr>
              <a:t>// </a:t>
            </a:r>
            <a:r>
              <a:rPr lang="en-GB" sz="1800" b="1">
                <a:solidFill>
                  <a:srgbClr val="7F9FBF"/>
                </a:solidFill>
                <a:latin typeface="Consolas" panose="020B0609020204030204" pitchFamily="49" charset="0"/>
              </a:rPr>
              <a:t>TODO</a:t>
            </a:r>
            <a:r>
              <a:rPr lang="en-GB" sz="1800" b="1">
                <a:solidFill>
                  <a:srgbClr val="3F7F5F"/>
                </a:solidFill>
                <a:latin typeface="Consolas" panose="020B0609020204030204" pitchFamily="49" charset="0"/>
              </a:rPr>
              <a:t> Auto-generated method stub</a:t>
            </a:r>
          </a:p>
          <a:p>
            <a:pPr algn="l"/>
            <a:r>
              <a:rPr lang="en-GB" sz="1800">
                <a:solidFill>
                  <a:srgbClr val="000000"/>
                </a:solidFill>
                <a:latin typeface="Consolas" panose="020B0609020204030204" pitchFamily="49" charset="0"/>
              </a:rPr>
              <a:t>CunCung </a:t>
            </a:r>
            <a:r>
              <a:rPr lang="en-GB" sz="1800">
                <a:solidFill>
                  <a:srgbClr val="6A3E3E"/>
                </a:solidFill>
                <a:latin typeface="Consolas" panose="020B0609020204030204" pitchFamily="49" charset="0"/>
              </a:rPr>
              <a:t>cun</a:t>
            </a:r>
            <a:r>
              <a:rPr lang="en-GB" sz="1800">
                <a:solidFill>
                  <a:srgbClr val="000000"/>
                </a:solidFill>
                <a:latin typeface="Consolas" panose="020B0609020204030204" pitchFamily="49" charset="0"/>
              </a:rPr>
              <a:t>=</a:t>
            </a:r>
            <a:r>
              <a:rPr lang="en-GB" sz="1800" b="1">
                <a:solidFill>
                  <a:srgbClr val="7F0055"/>
                </a:solidFill>
                <a:latin typeface="Consolas" panose="020B0609020204030204" pitchFamily="49" charset="0"/>
              </a:rPr>
              <a:t>new</a:t>
            </a:r>
            <a:r>
              <a:rPr lang="en-GB" sz="1800" b="1">
                <a:solidFill>
                  <a:srgbClr val="000000"/>
                </a:solidFill>
                <a:latin typeface="Consolas" panose="020B0609020204030204" pitchFamily="49" charset="0"/>
              </a:rPr>
              <a:t> CunCung();</a:t>
            </a:r>
          </a:p>
          <a:p>
            <a:pPr algn="l"/>
            <a:r>
              <a:rPr lang="en-GB" sz="1800">
                <a:solidFill>
                  <a:srgbClr val="6A3E3E"/>
                </a:solidFill>
                <a:latin typeface="Consolas" panose="020B0609020204030204" pitchFamily="49" charset="0"/>
              </a:rPr>
              <a:t>cun</a:t>
            </a:r>
            <a:r>
              <a:rPr lang="en-GB" sz="1800">
                <a:solidFill>
                  <a:srgbClr val="000000"/>
                </a:solidFill>
                <a:latin typeface="Consolas" panose="020B0609020204030204" pitchFamily="49" charset="0"/>
              </a:rPr>
              <a:t>.tiengKeu();</a:t>
            </a:r>
          </a:p>
          <a:p>
            <a:pPr algn="l"/>
            <a:r>
              <a:rPr lang="en-GB" sz="1800">
                <a:solidFill>
                  <a:srgbClr val="000000"/>
                </a:solidFill>
                <a:latin typeface="Consolas" panose="020B0609020204030204" pitchFamily="49" charset="0"/>
              </a:rPr>
              <a:t>MeoCung </a:t>
            </a:r>
            <a:r>
              <a:rPr lang="en-GB" sz="1800">
                <a:solidFill>
                  <a:srgbClr val="6A3E3E"/>
                </a:solidFill>
                <a:latin typeface="Consolas" panose="020B0609020204030204" pitchFamily="49" charset="0"/>
              </a:rPr>
              <a:t>meo</a:t>
            </a:r>
            <a:r>
              <a:rPr lang="en-GB" sz="1800">
                <a:solidFill>
                  <a:srgbClr val="000000"/>
                </a:solidFill>
                <a:latin typeface="Consolas" panose="020B0609020204030204" pitchFamily="49" charset="0"/>
              </a:rPr>
              <a:t>=</a:t>
            </a:r>
            <a:r>
              <a:rPr lang="en-GB" sz="1800" b="1">
                <a:solidFill>
                  <a:srgbClr val="7F0055"/>
                </a:solidFill>
                <a:latin typeface="Consolas" panose="020B0609020204030204" pitchFamily="49" charset="0"/>
              </a:rPr>
              <a:t>new</a:t>
            </a:r>
            <a:r>
              <a:rPr lang="en-GB" sz="1800" b="1">
                <a:solidFill>
                  <a:srgbClr val="000000"/>
                </a:solidFill>
                <a:latin typeface="Consolas" panose="020B0609020204030204" pitchFamily="49" charset="0"/>
              </a:rPr>
              <a:t> MeoCung();</a:t>
            </a:r>
          </a:p>
          <a:p>
            <a:pPr algn="l"/>
            <a:r>
              <a:rPr lang="en-GB" sz="1800">
                <a:solidFill>
                  <a:srgbClr val="6A3E3E"/>
                </a:solidFill>
                <a:latin typeface="Consolas" panose="020B0609020204030204" pitchFamily="49" charset="0"/>
              </a:rPr>
              <a:t>meo</a:t>
            </a:r>
            <a:r>
              <a:rPr lang="en-GB" sz="1800">
                <a:solidFill>
                  <a:srgbClr val="000000"/>
                </a:solidFill>
                <a:latin typeface="Consolas" panose="020B0609020204030204" pitchFamily="49" charset="0"/>
              </a:rPr>
              <a:t>.tiengKeu();</a:t>
            </a:r>
          </a:p>
          <a:p>
            <a:pPr algn="l"/>
            <a:r>
              <a:rPr lang="en-GB" sz="1800">
                <a:solidFill>
                  <a:srgbClr val="000000"/>
                </a:solidFill>
                <a:latin typeface="Consolas" panose="020B0609020204030204" pitchFamily="49" charset="0"/>
              </a:rPr>
              <a:t>}</a:t>
            </a:r>
          </a:p>
          <a:p>
            <a:pPr algn="l"/>
            <a:endParaRPr lang="en-GB" sz="1800">
              <a:latin typeface="Consolas" panose="020B0609020204030204" pitchFamily="49" charset="0"/>
            </a:endParaRPr>
          </a:p>
          <a:p>
            <a:pPr algn="l"/>
            <a:r>
              <a:rPr lang="en-GB" sz="1800">
                <a:solidFill>
                  <a:srgbClr val="000000"/>
                </a:solidFill>
                <a:latin typeface="Consolas" panose="020B0609020204030204" pitchFamily="49" charset="0"/>
              </a:rPr>
              <a:t>}</a:t>
            </a:r>
            <a:endParaRPr lang="en-GB"/>
          </a:p>
        </p:txBody>
      </p:sp>
      <p:pic>
        <p:nvPicPr>
          <p:cNvPr id="8" name="Picture 7">
            <a:extLst>
              <a:ext uri="{FF2B5EF4-FFF2-40B4-BE49-F238E27FC236}">
                <a16:creationId xmlns:a16="http://schemas.microsoft.com/office/drawing/2014/main" id="{96215A15-0CCF-4513-A1A0-D3BB2821FB59}"/>
              </a:ext>
            </a:extLst>
          </p:cNvPr>
          <p:cNvPicPr>
            <a:picLocks noChangeAspect="1"/>
          </p:cNvPicPr>
          <p:nvPr/>
        </p:nvPicPr>
        <p:blipFill>
          <a:blip r:embed="rId2"/>
          <a:stretch>
            <a:fillRect/>
          </a:stretch>
        </p:blipFill>
        <p:spPr>
          <a:xfrm>
            <a:off x="4572000" y="5148490"/>
            <a:ext cx="3448050" cy="1181100"/>
          </a:xfrm>
          <a:prstGeom prst="rect">
            <a:avLst/>
          </a:prstGeom>
        </p:spPr>
      </p:pic>
    </p:spTree>
    <p:extLst>
      <p:ext uri="{BB962C8B-B14F-4D97-AF65-F5344CB8AC3E}">
        <p14:creationId xmlns:p14="http://schemas.microsoft.com/office/powerpoint/2010/main" val="4273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740A-5034-4B80-B78E-CC7FB7FE07C5}"/>
              </a:ext>
            </a:extLst>
          </p:cNvPr>
          <p:cNvSpPr>
            <a:spLocks noGrp="1"/>
          </p:cNvSpPr>
          <p:nvPr>
            <p:ph type="title"/>
          </p:nvPr>
        </p:nvSpPr>
        <p:spPr/>
        <p:txBody>
          <a:bodyPr/>
          <a:lstStyle/>
          <a:p>
            <a:r>
              <a:rPr lang="en-US"/>
              <a:t>Kỹ thuật viết kế thừa từ Class </a:t>
            </a:r>
            <a:r>
              <a:rPr lang="en-US" baseline="30000">
                <a:solidFill>
                  <a:schemeClr val="bg1">
                    <a:lumMod val="75000"/>
                  </a:schemeClr>
                </a:solidFill>
              </a:rPr>
              <a:t>[9]</a:t>
            </a:r>
            <a:endParaRPr lang="en-GB"/>
          </a:p>
        </p:txBody>
      </p:sp>
      <p:sp>
        <p:nvSpPr>
          <p:cNvPr id="3" name="Content Placeholder 2">
            <a:extLst>
              <a:ext uri="{FF2B5EF4-FFF2-40B4-BE49-F238E27FC236}">
                <a16:creationId xmlns:a16="http://schemas.microsoft.com/office/drawing/2014/main" id="{2ED154B9-025D-4800-89DB-16997DE54A71}"/>
              </a:ext>
            </a:extLst>
          </p:cNvPr>
          <p:cNvSpPr>
            <a:spLocks noGrp="1"/>
          </p:cNvSpPr>
          <p:nvPr>
            <p:ph idx="1"/>
          </p:nvPr>
        </p:nvSpPr>
        <p:spPr/>
        <p:txBody>
          <a:bodyPr/>
          <a:lstStyle/>
          <a:p>
            <a:r>
              <a:rPr lang="en-US"/>
              <a:t>Lưu ý</a:t>
            </a:r>
          </a:p>
          <a:p>
            <a:pPr lvl="1"/>
            <a:r>
              <a:rPr lang="en-US"/>
              <a:t>Một phương thức trừu tượng không thể được khai báo</a:t>
            </a:r>
            <a:r>
              <a:rPr lang="vi-VN" sz="2800"/>
              <a:t> </a:t>
            </a:r>
            <a:r>
              <a:rPr lang="vi-VN" sz="2800">
                <a:solidFill>
                  <a:srgbClr val="00B050"/>
                </a:solidFill>
              </a:rPr>
              <a:t>final</a:t>
            </a:r>
            <a:r>
              <a:rPr lang="en-US" sz="2800"/>
              <a:t> </a:t>
            </a:r>
            <a:r>
              <a:rPr lang="vi-VN" sz="2800"/>
              <a:t>hay </a:t>
            </a:r>
            <a:r>
              <a:rPr lang="vi-VN" sz="2800">
                <a:solidFill>
                  <a:srgbClr val="00B050"/>
                </a:solidFill>
              </a:rPr>
              <a:t>private</a:t>
            </a:r>
            <a:endParaRPr lang="en-US" sz="2800">
              <a:solidFill>
                <a:srgbClr val="00B050"/>
              </a:solidFill>
            </a:endParaRPr>
          </a:p>
          <a:p>
            <a:pPr lvl="2"/>
            <a:r>
              <a:rPr lang="en-US">
                <a:solidFill>
                  <a:srgbClr val="00B050"/>
                </a:solidFill>
              </a:rPr>
              <a:t>final: </a:t>
            </a:r>
            <a:r>
              <a:rPr lang="en-US">
                <a:solidFill>
                  <a:srgbClr val="002060"/>
                </a:solidFill>
              </a:rPr>
              <a:t>không thể được nạp chồng</a:t>
            </a:r>
          </a:p>
          <a:p>
            <a:pPr lvl="2"/>
            <a:r>
              <a:rPr lang="en-US">
                <a:solidFill>
                  <a:srgbClr val="00B050"/>
                </a:solidFill>
              </a:rPr>
              <a:t>private: </a:t>
            </a:r>
            <a:r>
              <a:rPr lang="en-US">
                <a:solidFill>
                  <a:srgbClr val="002060"/>
                </a:solidFill>
              </a:rPr>
              <a:t>sự kết hợp này không được phép trong Java</a:t>
            </a:r>
          </a:p>
          <a:p>
            <a:pPr lvl="1"/>
            <a:r>
              <a:rPr lang="en-US"/>
              <a:t>Lớp trừu tượng, phương thức trừu tượng là giải pháp xây dựng </a:t>
            </a:r>
            <a:r>
              <a:rPr lang="en-US">
                <a:solidFill>
                  <a:srgbClr val="0000FF"/>
                </a:solidFill>
              </a:rPr>
              <a:t>chuẩn </a:t>
            </a:r>
            <a:r>
              <a:rPr lang="en-US"/>
              <a:t>hay </a:t>
            </a:r>
            <a:r>
              <a:rPr lang="en-US">
                <a:solidFill>
                  <a:srgbClr val="0000FF"/>
                </a:solidFill>
              </a:rPr>
              <a:t>giao diện </a:t>
            </a:r>
            <a:r>
              <a:rPr lang="en-US"/>
              <a:t>cho việc xây dựng ứng dụng</a:t>
            </a:r>
            <a:endParaRPr lang="en-GB"/>
          </a:p>
        </p:txBody>
      </p:sp>
      <p:sp>
        <p:nvSpPr>
          <p:cNvPr id="4" name="Date Placeholder 3">
            <a:extLst>
              <a:ext uri="{FF2B5EF4-FFF2-40B4-BE49-F238E27FC236}">
                <a16:creationId xmlns:a16="http://schemas.microsoft.com/office/drawing/2014/main" id="{E3EC4302-2877-4D20-A5ED-46757C9DEE5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2482126-6267-450D-9463-51CA127642B6}"/>
              </a:ext>
            </a:extLst>
          </p:cNvPr>
          <p:cNvSpPr>
            <a:spLocks noGrp="1"/>
          </p:cNvSpPr>
          <p:nvPr>
            <p:ph type="sldNum" sz="quarter" idx="11"/>
          </p:nvPr>
        </p:nvSpPr>
        <p:spPr/>
        <p:txBody>
          <a:bodyPr/>
          <a:lstStyle/>
          <a:p>
            <a:pPr>
              <a:defRPr/>
            </a:pPr>
            <a:fld id="{5F4B234B-ADCF-47EA-94FA-1884F3D26864}" type="slidenum">
              <a:rPr lang="en-US" altLang="en-US" smtClean="0"/>
              <a:pPr>
                <a:defRPr/>
              </a:pPr>
              <a:t>73</a:t>
            </a:fld>
            <a:endParaRPr lang="en-US" altLang="en-US"/>
          </a:p>
        </p:txBody>
      </p:sp>
    </p:spTree>
    <p:extLst>
      <p:ext uri="{BB962C8B-B14F-4D97-AF65-F5344CB8AC3E}">
        <p14:creationId xmlns:p14="http://schemas.microsoft.com/office/powerpoint/2010/main" val="7475381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B955-CBAE-43A2-BEAE-0042FB300833}"/>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sp>
        <p:nvSpPr>
          <p:cNvPr id="4" name="Date Placeholder 3">
            <a:extLst>
              <a:ext uri="{FF2B5EF4-FFF2-40B4-BE49-F238E27FC236}">
                <a16:creationId xmlns:a16="http://schemas.microsoft.com/office/drawing/2014/main" id="{776DCEE9-761C-4905-872A-3C3D8DEFE5C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53382032-98A5-440E-876C-231E1755D723}"/>
              </a:ext>
            </a:extLst>
          </p:cNvPr>
          <p:cNvSpPr>
            <a:spLocks noGrp="1"/>
          </p:cNvSpPr>
          <p:nvPr>
            <p:ph type="sldNum" sz="quarter" idx="11"/>
          </p:nvPr>
        </p:nvSpPr>
        <p:spPr/>
        <p:txBody>
          <a:bodyPr/>
          <a:lstStyle/>
          <a:p>
            <a:pPr>
              <a:defRPr/>
            </a:pPr>
            <a:fld id="{5F4B234B-ADCF-47EA-94FA-1884F3D26864}" type="slidenum">
              <a:rPr lang="en-US" altLang="en-US" smtClean="0"/>
              <a:pPr>
                <a:defRPr/>
              </a:pPr>
              <a:t>74</a:t>
            </a:fld>
            <a:endParaRPr lang="en-US" altLang="en-US"/>
          </a:p>
        </p:txBody>
      </p:sp>
      <p:sp>
        <p:nvSpPr>
          <p:cNvPr id="6" name="Content Placeholder 5">
            <a:extLst>
              <a:ext uri="{FF2B5EF4-FFF2-40B4-BE49-F238E27FC236}">
                <a16:creationId xmlns:a16="http://schemas.microsoft.com/office/drawing/2014/main" id="{CAB611A7-73E5-4406-90E2-114B68F4F114}"/>
              </a:ext>
            </a:extLst>
          </p:cNvPr>
          <p:cNvSpPr>
            <a:spLocks noGrp="1"/>
          </p:cNvSpPr>
          <p:nvPr>
            <p:ph idx="1"/>
          </p:nvPr>
        </p:nvSpPr>
        <p:spPr/>
        <p:txBody>
          <a:bodyPr/>
          <a:lstStyle/>
          <a:p>
            <a:r>
              <a:rPr lang="en-US"/>
              <a:t>Khái niệm</a:t>
            </a:r>
          </a:p>
          <a:p>
            <a:pPr lvl="1"/>
            <a:r>
              <a:rPr lang="en-US"/>
              <a:t>Một </a:t>
            </a:r>
            <a:r>
              <a:rPr lang="vi-VN" sz="2800"/>
              <a:t>giao diện là một lớp </a:t>
            </a:r>
            <a:r>
              <a:rPr lang="en-US" sz="2800"/>
              <a:t>mà </a:t>
            </a:r>
            <a:r>
              <a:rPr lang="vi-VN" sz="2800"/>
              <a:t>tất cả các phương thức đều không được cài đặt</a:t>
            </a:r>
            <a:r>
              <a:rPr lang="en-US" sz="2800"/>
              <a:t>.</a:t>
            </a:r>
            <a:endParaRPr lang="vi-VN" sz="2800"/>
          </a:p>
          <a:p>
            <a:pPr lvl="1"/>
            <a:r>
              <a:rPr lang="en-GB"/>
              <a:t>Một giao diện:</a:t>
            </a:r>
          </a:p>
          <a:p>
            <a:pPr lvl="2"/>
            <a:r>
              <a:rPr lang="en-GB"/>
              <a:t>Chỉ </a:t>
            </a:r>
            <a:r>
              <a:rPr lang="vi-VN" sz="2800"/>
              <a:t>chứa các khai báo của các phương thức với </a:t>
            </a:r>
            <a:r>
              <a:rPr lang="en-US" sz="2800"/>
              <a:t>phạm vi</a:t>
            </a:r>
            <a:r>
              <a:rPr lang="vi-VN" sz="2800"/>
              <a:t> truy cập </a:t>
            </a:r>
            <a:r>
              <a:rPr lang="en-US" sz="2800"/>
              <a:t>là </a:t>
            </a:r>
            <a:r>
              <a:rPr lang="vi-VN" sz="2800">
                <a:solidFill>
                  <a:srgbClr val="00B050"/>
                </a:solidFill>
              </a:rPr>
              <a:t>public</a:t>
            </a:r>
            <a:r>
              <a:rPr lang="en-US" sz="2800"/>
              <a:t>.</a:t>
            </a:r>
            <a:endParaRPr lang="vi-VN" sz="2800"/>
          </a:p>
          <a:p>
            <a:pPr lvl="2"/>
            <a:r>
              <a:rPr lang="en-GB"/>
              <a:t>Có thể </a:t>
            </a:r>
            <a:r>
              <a:rPr lang="en-US" sz="2800"/>
              <a:t>thể có </a:t>
            </a:r>
            <a:r>
              <a:rPr lang="vi-VN" sz="2800"/>
              <a:t>các hằng số tĩnh</a:t>
            </a:r>
            <a:r>
              <a:rPr lang="en-US" sz="2800"/>
              <a:t> với phạm vi truy cập </a:t>
            </a:r>
            <a:r>
              <a:rPr lang="vi-VN" sz="2800">
                <a:solidFill>
                  <a:srgbClr val="00B050"/>
                </a:solidFill>
              </a:rPr>
              <a:t>public</a:t>
            </a:r>
            <a:r>
              <a:rPr lang="en-US" sz="2800"/>
              <a:t> </a:t>
            </a:r>
            <a:r>
              <a:rPr lang="vi-VN" sz="2800"/>
              <a:t>(public static final</a:t>
            </a:r>
            <a:r>
              <a:rPr lang="en-US" sz="2800"/>
              <a:t> </a:t>
            </a:r>
            <a:r>
              <a:rPr lang="vi-VN" sz="2800"/>
              <a:t>...)</a:t>
            </a:r>
            <a:r>
              <a:rPr lang="en-US" sz="2800"/>
              <a:t>.</a:t>
            </a:r>
            <a:endParaRPr lang="vi-VN" sz="2800"/>
          </a:p>
          <a:p>
            <a:pPr lvl="1"/>
            <a:r>
              <a:rPr lang="en-GB"/>
              <a:t>Được khai báo bằng từ khóa interface</a:t>
            </a:r>
          </a:p>
          <a:p>
            <a:pPr lvl="2"/>
            <a:endParaRPr lang="en-GB"/>
          </a:p>
        </p:txBody>
      </p:sp>
    </p:spTree>
    <p:extLst>
      <p:ext uri="{BB962C8B-B14F-4D97-AF65-F5344CB8AC3E}">
        <p14:creationId xmlns:p14="http://schemas.microsoft.com/office/powerpoint/2010/main" val="2010166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B955-CBAE-43A2-BEAE-0042FB300833}"/>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sp>
        <p:nvSpPr>
          <p:cNvPr id="4" name="Date Placeholder 3">
            <a:extLst>
              <a:ext uri="{FF2B5EF4-FFF2-40B4-BE49-F238E27FC236}">
                <a16:creationId xmlns:a16="http://schemas.microsoft.com/office/drawing/2014/main" id="{776DCEE9-761C-4905-872A-3C3D8DEFE5C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53382032-98A5-440E-876C-231E1755D723}"/>
              </a:ext>
            </a:extLst>
          </p:cNvPr>
          <p:cNvSpPr>
            <a:spLocks noGrp="1"/>
          </p:cNvSpPr>
          <p:nvPr>
            <p:ph type="sldNum" sz="quarter" idx="11"/>
          </p:nvPr>
        </p:nvSpPr>
        <p:spPr/>
        <p:txBody>
          <a:bodyPr/>
          <a:lstStyle/>
          <a:p>
            <a:pPr>
              <a:defRPr/>
            </a:pPr>
            <a:fld id="{5F4B234B-ADCF-47EA-94FA-1884F3D26864}" type="slidenum">
              <a:rPr lang="en-US" altLang="en-US" smtClean="0"/>
              <a:pPr>
                <a:defRPr/>
              </a:pPr>
              <a:t>75</a:t>
            </a:fld>
            <a:endParaRPr lang="en-US" altLang="en-US"/>
          </a:p>
        </p:txBody>
      </p:sp>
      <p:sp>
        <p:nvSpPr>
          <p:cNvPr id="6" name="Content Placeholder 5">
            <a:extLst>
              <a:ext uri="{FF2B5EF4-FFF2-40B4-BE49-F238E27FC236}">
                <a16:creationId xmlns:a16="http://schemas.microsoft.com/office/drawing/2014/main" id="{CAB611A7-73E5-4406-90E2-114B68F4F114}"/>
              </a:ext>
            </a:extLst>
          </p:cNvPr>
          <p:cNvSpPr>
            <a:spLocks noGrp="1"/>
          </p:cNvSpPr>
          <p:nvPr>
            <p:ph idx="1"/>
          </p:nvPr>
        </p:nvSpPr>
        <p:spPr>
          <a:xfrm>
            <a:off x="359532" y="1091971"/>
            <a:ext cx="8676964" cy="5248275"/>
          </a:xfrm>
        </p:spPr>
        <p:txBody>
          <a:bodyPr/>
          <a:lstStyle/>
          <a:p>
            <a:r>
              <a:rPr lang="en-US"/>
              <a:t>Cú pháp</a:t>
            </a:r>
          </a:p>
          <a:p>
            <a:endParaRPr lang="en-US"/>
          </a:p>
          <a:p>
            <a:endParaRPr lang="en-US"/>
          </a:p>
          <a:p>
            <a:endParaRPr lang="en-US"/>
          </a:p>
          <a:p>
            <a:r>
              <a:rPr lang="en-US"/>
              <a:t>Một lớp có thể cài đặt (implement) nhiều giao diện</a:t>
            </a:r>
          </a:p>
          <a:p>
            <a:pPr lvl="1"/>
            <a:r>
              <a:rPr lang="en-US"/>
              <a:t>Cài đặt tất cả các phương thức của giao diện</a:t>
            </a:r>
          </a:p>
          <a:p>
            <a:pPr lvl="1"/>
            <a:r>
              <a:rPr lang="en-US"/>
              <a:t>Sử dụng từ khóa implements</a:t>
            </a:r>
          </a:p>
          <a:p>
            <a:pPr marL="457200" lvl="1" indent="0">
              <a:buNone/>
            </a:pPr>
            <a:r>
              <a:rPr lang="en-US">
                <a:sym typeface="Wingdings" panose="05000000000000000000" pitchFamily="2" charset="2"/>
              </a:rPr>
              <a:t></a:t>
            </a:r>
            <a:r>
              <a:rPr lang="en-US" i="1">
                <a:solidFill>
                  <a:srgbClr val="FF0000"/>
                </a:solidFill>
              </a:rPr>
              <a:t>Không thể tạo đối tượng thuộc một giao diện, nhưng có thể tạo tham chiếu thuộc kiểu giao diện</a:t>
            </a:r>
          </a:p>
          <a:p>
            <a:endParaRPr lang="en-US"/>
          </a:p>
          <a:p>
            <a:endParaRPr lang="en-US"/>
          </a:p>
          <a:p>
            <a:endParaRPr lang="en-US"/>
          </a:p>
          <a:p>
            <a:endParaRPr lang="en-US"/>
          </a:p>
          <a:p>
            <a:endParaRPr lang="en-US"/>
          </a:p>
        </p:txBody>
      </p:sp>
      <p:sp>
        <p:nvSpPr>
          <p:cNvPr id="3" name="TextBox 2">
            <a:extLst>
              <a:ext uri="{FF2B5EF4-FFF2-40B4-BE49-F238E27FC236}">
                <a16:creationId xmlns:a16="http://schemas.microsoft.com/office/drawing/2014/main" id="{4227F3A9-6FDC-4F76-9113-ED03F011466F}"/>
              </a:ext>
            </a:extLst>
          </p:cNvPr>
          <p:cNvSpPr txBox="1"/>
          <p:nvPr/>
        </p:nvSpPr>
        <p:spPr>
          <a:xfrm>
            <a:off x="564076" y="1617764"/>
            <a:ext cx="8148384" cy="163121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marL="0" indent="0">
              <a:buNone/>
            </a:pPr>
            <a:r>
              <a:rPr lang="en-US" sz="2500"/>
              <a:t>[public] </a:t>
            </a:r>
            <a:r>
              <a:rPr lang="en-US" sz="2500" b="1">
                <a:solidFill>
                  <a:srgbClr val="00B050"/>
                </a:solidFill>
              </a:rPr>
              <a:t>interface</a:t>
            </a:r>
            <a:r>
              <a:rPr lang="en-US" sz="2500"/>
              <a:t> </a:t>
            </a:r>
            <a:r>
              <a:rPr lang="en-US" sz="2500">
                <a:solidFill>
                  <a:srgbClr val="FF0000"/>
                </a:solidFill>
              </a:rPr>
              <a:t>&lt;tên giao diện&gt;</a:t>
            </a:r>
            <a:r>
              <a:rPr lang="en-US" sz="2500"/>
              <a:t>[</a:t>
            </a:r>
            <a:r>
              <a:rPr lang="en-US" sz="2500">
                <a:solidFill>
                  <a:srgbClr val="00B050"/>
                </a:solidFill>
              </a:rPr>
              <a:t>extends</a:t>
            </a:r>
            <a:r>
              <a:rPr lang="en-US" sz="2500">
                <a:solidFill>
                  <a:srgbClr val="FF0000"/>
                </a:solidFill>
              </a:rPr>
              <a:t>&lt;superInterface&gt;</a:t>
            </a:r>
            <a:r>
              <a:rPr lang="en-US" sz="2500"/>
              <a:t>]{</a:t>
            </a:r>
          </a:p>
          <a:p>
            <a:pPr marL="457200" lvl="1" indent="0">
              <a:buNone/>
            </a:pPr>
            <a:r>
              <a:rPr lang="en-US" sz="2500"/>
              <a:t>//Khai báo của các hằng số</a:t>
            </a:r>
          </a:p>
          <a:p>
            <a:pPr marL="457200" lvl="1" indent="0">
              <a:buNone/>
            </a:pPr>
            <a:r>
              <a:rPr lang="en-US" sz="2500"/>
              <a:t>//khai báo các phương thức</a:t>
            </a:r>
          </a:p>
          <a:p>
            <a:pPr marL="0" indent="0">
              <a:buNone/>
            </a:pPr>
            <a:r>
              <a:rPr lang="en-US" sz="2500"/>
              <a:t>}</a:t>
            </a:r>
            <a:endParaRPr lang="en-GB" sz="2500"/>
          </a:p>
        </p:txBody>
      </p:sp>
    </p:spTree>
    <p:extLst>
      <p:ext uri="{BB962C8B-B14F-4D97-AF65-F5344CB8AC3E}">
        <p14:creationId xmlns:p14="http://schemas.microsoft.com/office/powerpoint/2010/main" val="3952453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5B955-CBAE-43A2-BEAE-0042FB300833}"/>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sp>
        <p:nvSpPr>
          <p:cNvPr id="4" name="Date Placeholder 3">
            <a:extLst>
              <a:ext uri="{FF2B5EF4-FFF2-40B4-BE49-F238E27FC236}">
                <a16:creationId xmlns:a16="http://schemas.microsoft.com/office/drawing/2014/main" id="{776DCEE9-761C-4905-872A-3C3D8DEFE5C9}"/>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53382032-98A5-440E-876C-231E1755D723}"/>
              </a:ext>
            </a:extLst>
          </p:cNvPr>
          <p:cNvSpPr>
            <a:spLocks noGrp="1"/>
          </p:cNvSpPr>
          <p:nvPr>
            <p:ph type="sldNum" sz="quarter" idx="11"/>
          </p:nvPr>
        </p:nvSpPr>
        <p:spPr/>
        <p:txBody>
          <a:bodyPr/>
          <a:lstStyle/>
          <a:p>
            <a:pPr>
              <a:defRPr/>
            </a:pPr>
            <a:fld id="{5F4B234B-ADCF-47EA-94FA-1884F3D26864}" type="slidenum">
              <a:rPr lang="en-US" altLang="en-US" smtClean="0"/>
              <a:pPr>
                <a:defRPr/>
              </a:pPr>
              <a:t>76</a:t>
            </a:fld>
            <a:endParaRPr lang="en-US" altLang="en-US"/>
          </a:p>
        </p:txBody>
      </p:sp>
      <p:sp>
        <p:nvSpPr>
          <p:cNvPr id="6" name="Content Placeholder 5">
            <a:extLst>
              <a:ext uri="{FF2B5EF4-FFF2-40B4-BE49-F238E27FC236}">
                <a16:creationId xmlns:a16="http://schemas.microsoft.com/office/drawing/2014/main" id="{ACD048B6-A986-4ADE-9F64-FEFE2662BC66}"/>
              </a:ext>
            </a:extLst>
          </p:cNvPr>
          <p:cNvSpPr>
            <a:spLocks noGrp="1"/>
          </p:cNvSpPr>
          <p:nvPr>
            <p:ph idx="1"/>
          </p:nvPr>
        </p:nvSpPr>
        <p:spPr/>
        <p:txBody>
          <a:bodyPr/>
          <a:lstStyle/>
          <a:p>
            <a:r>
              <a:rPr lang="en-US"/>
              <a:t>Khái niệm</a:t>
            </a:r>
          </a:p>
          <a:p>
            <a:pPr lvl="1"/>
            <a:r>
              <a:rPr lang="en-US"/>
              <a:t>Methods trừu tượng là các methods chỉ có phần header, không có phần body</a:t>
            </a:r>
          </a:p>
          <a:p>
            <a:pPr lvl="1"/>
            <a:r>
              <a:rPr lang="en-US"/>
              <a:t>Trong các lớp có cài đặt các interface ta phải tiến hành cài đặt cụ thể các phương thức này</a:t>
            </a:r>
          </a:p>
          <a:p>
            <a:pPr lvl="1"/>
            <a:r>
              <a:rPr lang="en-US"/>
              <a:t>Các class có thể implements các interface, </a:t>
            </a:r>
            <a:endParaRPr lang="en-GB"/>
          </a:p>
        </p:txBody>
      </p:sp>
    </p:spTree>
    <p:extLst>
      <p:ext uri="{BB962C8B-B14F-4D97-AF65-F5344CB8AC3E}">
        <p14:creationId xmlns:p14="http://schemas.microsoft.com/office/powerpoint/2010/main" val="30268429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6B94-F408-462D-8199-539E53251087}"/>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sp>
        <p:nvSpPr>
          <p:cNvPr id="3" name="Content Placeholder 2">
            <a:extLst>
              <a:ext uri="{FF2B5EF4-FFF2-40B4-BE49-F238E27FC236}">
                <a16:creationId xmlns:a16="http://schemas.microsoft.com/office/drawing/2014/main" id="{01AFE864-3F47-42C4-A6E0-9E436158E0BB}"/>
              </a:ext>
            </a:extLst>
          </p:cNvPr>
          <p:cNvSpPr>
            <a:spLocks noGrp="1"/>
          </p:cNvSpPr>
          <p:nvPr>
            <p:ph idx="1"/>
          </p:nvPr>
        </p:nvSpPr>
        <p:spPr>
          <a:xfrm>
            <a:off x="609600" y="1052736"/>
            <a:ext cx="8143873" cy="5248275"/>
          </a:xfrm>
        </p:spPr>
        <p:txBody>
          <a:bodyPr/>
          <a:lstStyle/>
          <a:p>
            <a:r>
              <a:rPr lang="en-US"/>
              <a:t>Ví dụ</a:t>
            </a:r>
            <a:endParaRPr lang="en-GB"/>
          </a:p>
        </p:txBody>
      </p:sp>
      <p:sp>
        <p:nvSpPr>
          <p:cNvPr id="4" name="Date Placeholder 3">
            <a:extLst>
              <a:ext uri="{FF2B5EF4-FFF2-40B4-BE49-F238E27FC236}">
                <a16:creationId xmlns:a16="http://schemas.microsoft.com/office/drawing/2014/main" id="{946ABF2C-9D6C-4419-AF1C-1A176990A86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F4A11846-4F03-4F75-AB99-81128787FA1D}"/>
              </a:ext>
            </a:extLst>
          </p:cNvPr>
          <p:cNvSpPr>
            <a:spLocks noGrp="1"/>
          </p:cNvSpPr>
          <p:nvPr>
            <p:ph type="sldNum" sz="quarter" idx="11"/>
          </p:nvPr>
        </p:nvSpPr>
        <p:spPr/>
        <p:txBody>
          <a:bodyPr/>
          <a:lstStyle/>
          <a:p>
            <a:pPr>
              <a:defRPr/>
            </a:pPr>
            <a:fld id="{5F4B234B-ADCF-47EA-94FA-1884F3D26864}" type="slidenum">
              <a:rPr lang="en-US" altLang="en-US" smtClean="0"/>
              <a:pPr>
                <a:defRPr/>
              </a:pPr>
              <a:t>77</a:t>
            </a:fld>
            <a:endParaRPr lang="en-US" altLang="en-US"/>
          </a:p>
        </p:txBody>
      </p:sp>
      <p:pic>
        <p:nvPicPr>
          <p:cNvPr id="8" name="Picture 7">
            <a:extLst>
              <a:ext uri="{FF2B5EF4-FFF2-40B4-BE49-F238E27FC236}">
                <a16:creationId xmlns:a16="http://schemas.microsoft.com/office/drawing/2014/main" id="{5C486086-8FF0-47F3-BDAF-B82DC4577724}"/>
              </a:ext>
            </a:extLst>
          </p:cNvPr>
          <p:cNvPicPr>
            <a:picLocks noChangeAspect="1"/>
          </p:cNvPicPr>
          <p:nvPr/>
        </p:nvPicPr>
        <p:blipFill>
          <a:blip r:embed="rId3"/>
          <a:stretch>
            <a:fillRect/>
          </a:stretch>
        </p:blipFill>
        <p:spPr>
          <a:xfrm>
            <a:off x="1143000" y="1628800"/>
            <a:ext cx="6547916" cy="4672211"/>
          </a:xfrm>
          <a:prstGeom prst="rect">
            <a:avLst/>
          </a:prstGeom>
        </p:spPr>
      </p:pic>
    </p:spTree>
    <p:extLst>
      <p:ext uri="{BB962C8B-B14F-4D97-AF65-F5344CB8AC3E}">
        <p14:creationId xmlns:p14="http://schemas.microsoft.com/office/powerpoint/2010/main" val="2631627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B5E7-4F38-4C9F-93EC-8C3D80906C60}"/>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pic>
        <p:nvPicPr>
          <p:cNvPr id="8" name="Content Placeholder 7">
            <a:extLst>
              <a:ext uri="{FF2B5EF4-FFF2-40B4-BE49-F238E27FC236}">
                <a16:creationId xmlns:a16="http://schemas.microsoft.com/office/drawing/2014/main" id="{9CE43AD4-51AA-4B28-9EEF-5CAD9EA2718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6662" y="944563"/>
            <a:ext cx="6514609" cy="5400761"/>
          </a:xfrm>
        </p:spPr>
      </p:pic>
      <p:sp>
        <p:nvSpPr>
          <p:cNvPr id="4" name="Date Placeholder 3">
            <a:extLst>
              <a:ext uri="{FF2B5EF4-FFF2-40B4-BE49-F238E27FC236}">
                <a16:creationId xmlns:a16="http://schemas.microsoft.com/office/drawing/2014/main" id="{19C6F53D-942F-4F4E-81CE-87715D3C32DC}"/>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A48AE4E-E3D0-46F2-A664-97FE1F4D96B4}"/>
              </a:ext>
            </a:extLst>
          </p:cNvPr>
          <p:cNvSpPr>
            <a:spLocks noGrp="1"/>
          </p:cNvSpPr>
          <p:nvPr>
            <p:ph type="sldNum" sz="quarter" idx="11"/>
          </p:nvPr>
        </p:nvSpPr>
        <p:spPr/>
        <p:txBody>
          <a:bodyPr/>
          <a:lstStyle/>
          <a:p>
            <a:pPr>
              <a:defRPr/>
            </a:pPr>
            <a:fld id="{5F4B234B-ADCF-47EA-94FA-1884F3D26864}" type="slidenum">
              <a:rPr lang="en-US" altLang="en-US" smtClean="0"/>
              <a:pPr>
                <a:defRPr/>
              </a:pPr>
              <a:t>78</a:t>
            </a:fld>
            <a:endParaRPr lang="en-US" altLang="en-US"/>
          </a:p>
        </p:txBody>
      </p:sp>
    </p:spTree>
    <p:extLst>
      <p:ext uri="{BB962C8B-B14F-4D97-AF65-F5344CB8AC3E}">
        <p14:creationId xmlns:p14="http://schemas.microsoft.com/office/powerpoint/2010/main" val="2473940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40C6-83C8-4622-AED8-7E057BAE5382}"/>
              </a:ext>
            </a:extLst>
          </p:cNvPr>
          <p:cNvSpPr>
            <a:spLocks noGrp="1"/>
          </p:cNvSpPr>
          <p:nvPr>
            <p:ph type="title"/>
          </p:nvPr>
        </p:nvSpPr>
        <p:spPr/>
        <p:txBody>
          <a:bodyPr/>
          <a:lstStyle/>
          <a:p>
            <a:r>
              <a:rPr lang="en-US"/>
              <a:t>Kỹ thuật viết kế thừa từ Interface</a:t>
            </a:r>
            <a:r>
              <a:rPr lang="en-US" baseline="30000">
                <a:solidFill>
                  <a:schemeClr val="bg1">
                    <a:lumMod val="75000"/>
                  </a:schemeClr>
                </a:solidFill>
              </a:rPr>
              <a:t> [10]</a:t>
            </a:r>
            <a:endParaRPr lang="en-GB"/>
          </a:p>
        </p:txBody>
      </p:sp>
      <p:pic>
        <p:nvPicPr>
          <p:cNvPr id="8" name="Content Placeholder 7">
            <a:extLst>
              <a:ext uri="{FF2B5EF4-FFF2-40B4-BE49-F238E27FC236}">
                <a16:creationId xmlns:a16="http://schemas.microsoft.com/office/drawing/2014/main" id="{6E5001DE-FD78-4F0C-8BEB-FBD503A995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75380" y="1663413"/>
            <a:ext cx="6954220" cy="4105848"/>
          </a:xfrm>
        </p:spPr>
      </p:pic>
      <p:sp>
        <p:nvSpPr>
          <p:cNvPr id="4" name="Date Placeholder 3">
            <a:extLst>
              <a:ext uri="{FF2B5EF4-FFF2-40B4-BE49-F238E27FC236}">
                <a16:creationId xmlns:a16="http://schemas.microsoft.com/office/drawing/2014/main" id="{5864B1CB-B772-4EA7-B143-0FC1B40B53E8}"/>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E9D44179-7233-4F81-BC02-2B3005C68CFB}"/>
              </a:ext>
            </a:extLst>
          </p:cNvPr>
          <p:cNvSpPr>
            <a:spLocks noGrp="1"/>
          </p:cNvSpPr>
          <p:nvPr>
            <p:ph type="sldNum" sz="quarter" idx="11"/>
          </p:nvPr>
        </p:nvSpPr>
        <p:spPr/>
        <p:txBody>
          <a:bodyPr/>
          <a:lstStyle/>
          <a:p>
            <a:pPr>
              <a:defRPr/>
            </a:pPr>
            <a:fld id="{5F4B234B-ADCF-47EA-94FA-1884F3D26864}" type="slidenum">
              <a:rPr lang="en-US" altLang="en-US" smtClean="0"/>
              <a:pPr>
                <a:defRPr/>
              </a:pPr>
              <a:t>79</a:t>
            </a:fld>
            <a:endParaRPr lang="en-US" altLang="en-US"/>
          </a:p>
        </p:txBody>
      </p:sp>
    </p:spTree>
    <p:extLst>
      <p:ext uri="{BB962C8B-B14F-4D97-AF65-F5344CB8AC3E}">
        <p14:creationId xmlns:p14="http://schemas.microsoft.com/office/powerpoint/2010/main" val="3934927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287524" y="1061045"/>
            <a:ext cx="8928992" cy="5248275"/>
          </a:xfrm>
        </p:spPr>
        <p:txBody>
          <a:bodyPr/>
          <a:lstStyle/>
          <a:p>
            <a:pPr lvl="1"/>
            <a:r>
              <a:rPr lang="en-US"/>
              <a:t>Ví dụ: </a:t>
            </a:r>
            <a:r>
              <a:rPr lang="en-US" b="1">
                <a:solidFill>
                  <a:srgbClr val="0000FF"/>
                </a:solidFill>
              </a:rPr>
              <a:t>Xe hơi</a:t>
            </a:r>
          </a:p>
          <a:p>
            <a:pPr lvl="2"/>
            <a:r>
              <a:rPr lang="en-US" sz="2800">
                <a:solidFill>
                  <a:srgbClr val="002060"/>
                </a:solidFill>
              </a:rPr>
              <a:t>Đặc điểm: </a:t>
            </a:r>
          </a:p>
          <a:p>
            <a:pPr lvl="3"/>
            <a:r>
              <a:rPr lang="en-US" b="1">
                <a:solidFill>
                  <a:srgbClr val="0000FF"/>
                </a:solidFill>
              </a:rPr>
              <a:t>Màu xe </a:t>
            </a:r>
          </a:p>
          <a:p>
            <a:pPr lvl="3"/>
            <a:r>
              <a:rPr lang="en-US" b="1">
                <a:solidFill>
                  <a:srgbClr val="0000FF"/>
                </a:solidFill>
              </a:rPr>
              <a:t>Số bánh xe</a:t>
            </a:r>
          </a:p>
          <a:p>
            <a:pPr lvl="3"/>
            <a:r>
              <a:rPr lang="en-US" b="1">
                <a:solidFill>
                  <a:srgbClr val="0000FF"/>
                </a:solidFill>
              </a:rPr>
              <a:t>Số cửa</a:t>
            </a:r>
          </a:p>
          <a:p>
            <a:pPr lvl="3"/>
            <a:r>
              <a:rPr lang="en-US" b="1">
                <a:solidFill>
                  <a:srgbClr val="0000FF"/>
                </a:solidFill>
              </a:rPr>
              <a:t>Hiệu xe,…</a:t>
            </a:r>
          </a:p>
          <a:p>
            <a:pPr lvl="2"/>
            <a:r>
              <a:rPr lang="en-US" sz="2800">
                <a:solidFill>
                  <a:srgbClr val="002060"/>
                </a:solidFill>
              </a:rPr>
              <a:t>Thao tác/hành vi: </a:t>
            </a:r>
          </a:p>
          <a:p>
            <a:pPr lvl="3"/>
            <a:r>
              <a:rPr lang="en-US" b="1">
                <a:solidFill>
                  <a:srgbClr val="0000FF"/>
                </a:solidFill>
              </a:rPr>
              <a:t>chạy tới, </a:t>
            </a:r>
          </a:p>
          <a:p>
            <a:pPr lvl="3"/>
            <a:r>
              <a:rPr lang="en-US" b="1">
                <a:solidFill>
                  <a:srgbClr val="0000FF"/>
                </a:solidFill>
              </a:rPr>
              <a:t>chạy lui, </a:t>
            </a:r>
          </a:p>
          <a:p>
            <a:pPr lvl="3"/>
            <a:r>
              <a:rPr lang="en-US" b="1">
                <a:solidFill>
                  <a:srgbClr val="0000FF"/>
                </a:solidFill>
              </a:rPr>
              <a:t>dừng xe,…</a:t>
            </a:r>
            <a:endParaRPr lang="en-GB" b="1">
              <a:solidFill>
                <a:srgbClr val="0000FF"/>
              </a:solidFill>
            </a:endParaRP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8</a:t>
            </a:fld>
            <a:endParaRPr lang="en-US" altLang="en-US"/>
          </a:p>
        </p:txBody>
      </p:sp>
      <p:sp>
        <p:nvSpPr>
          <p:cNvPr id="8" name="Rectangle 7">
            <a:extLst>
              <a:ext uri="{FF2B5EF4-FFF2-40B4-BE49-F238E27FC236}">
                <a16:creationId xmlns:a16="http://schemas.microsoft.com/office/drawing/2014/main" id="{D9FBD594-BA89-4FDC-9CB3-88294123FF4D}"/>
              </a:ext>
            </a:extLst>
          </p:cNvPr>
          <p:cNvSpPr/>
          <p:nvPr/>
        </p:nvSpPr>
        <p:spPr>
          <a:xfrm>
            <a:off x="5652120" y="1112038"/>
            <a:ext cx="2124236" cy="324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Tên đối tượng</a:t>
            </a:r>
            <a:endParaRPr lang="en-GB"/>
          </a:p>
        </p:txBody>
      </p:sp>
      <p:cxnSp>
        <p:nvCxnSpPr>
          <p:cNvPr id="10" name="Straight Arrow Connector 9">
            <a:extLst>
              <a:ext uri="{FF2B5EF4-FFF2-40B4-BE49-F238E27FC236}">
                <a16:creationId xmlns:a16="http://schemas.microsoft.com/office/drawing/2014/main" id="{C7E67615-748E-4CC2-8543-D6DF33A5B1AB}"/>
              </a:ext>
            </a:extLst>
          </p:cNvPr>
          <p:cNvCxnSpPr>
            <a:cxnSpLocks/>
          </p:cNvCxnSpPr>
          <p:nvPr/>
        </p:nvCxnSpPr>
        <p:spPr>
          <a:xfrm flipH="1" flipV="1">
            <a:off x="3203848" y="1299468"/>
            <a:ext cx="2448272" cy="5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58B7BA-2B9E-44C2-8FE7-742861C93F62}"/>
              </a:ext>
            </a:extLst>
          </p:cNvPr>
          <p:cNvSpPr/>
          <p:nvPr/>
        </p:nvSpPr>
        <p:spPr>
          <a:xfrm>
            <a:off x="5640536" y="2672916"/>
            <a:ext cx="2124236" cy="324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Thuộc tính</a:t>
            </a:r>
            <a:endParaRPr lang="en-GB"/>
          </a:p>
        </p:txBody>
      </p:sp>
      <p:sp>
        <p:nvSpPr>
          <p:cNvPr id="12" name="Rectangle 11">
            <a:extLst>
              <a:ext uri="{FF2B5EF4-FFF2-40B4-BE49-F238E27FC236}">
                <a16:creationId xmlns:a16="http://schemas.microsoft.com/office/drawing/2014/main" id="{F9D1946A-8EC7-4664-A1E3-3D1AB93B9160}"/>
              </a:ext>
            </a:extLst>
          </p:cNvPr>
          <p:cNvSpPr/>
          <p:nvPr/>
        </p:nvSpPr>
        <p:spPr>
          <a:xfrm>
            <a:off x="5662229" y="4492757"/>
            <a:ext cx="2124236" cy="324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Phương thức</a:t>
            </a:r>
            <a:endParaRPr lang="en-GB"/>
          </a:p>
        </p:txBody>
      </p:sp>
      <p:sp>
        <p:nvSpPr>
          <p:cNvPr id="13" name="Right Brace 12">
            <a:extLst>
              <a:ext uri="{FF2B5EF4-FFF2-40B4-BE49-F238E27FC236}">
                <a16:creationId xmlns:a16="http://schemas.microsoft.com/office/drawing/2014/main" id="{D2FE44D4-DB44-4819-8F8B-9175AEDF7DC9}"/>
              </a:ext>
            </a:extLst>
          </p:cNvPr>
          <p:cNvSpPr/>
          <p:nvPr/>
        </p:nvSpPr>
        <p:spPr>
          <a:xfrm>
            <a:off x="3959932" y="2181405"/>
            <a:ext cx="1680604" cy="124759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Right Brace 13">
            <a:extLst>
              <a:ext uri="{FF2B5EF4-FFF2-40B4-BE49-F238E27FC236}">
                <a16:creationId xmlns:a16="http://schemas.microsoft.com/office/drawing/2014/main" id="{C2E293FA-F0CC-4276-86B7-76F9A5D69C92}"/>
              </a:ext>
            </a:extLst>
          </p:cNvPr>
          <p:cNvSpPr/>
          <p:nvPr/>
        </p:nvSpPr>
        <p:spPr>
          <a:xfrm>
            <a:off x="3731698" y="4168309"/>
            <a:ext cx="1680604" cy="9729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7602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barn(inVertical)">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840C6-83C8-4622-AED8-7E057BAE5382}"/>
              </a:ext>
            </a:extLst>
          </p:cNvPr>
          <p:cNvSpPr>
            <a:spLocks noGrp="1"/>
          </p:cNvSpPr>
          <p:nvPr>
            <p:ph type="title"/>
          </p:nvPr>
        </p:nvSpPr>
        <p:spPr/>
        <p:txBody>
          <a:bodyPr/>
          <a:lstStyle/>
          <a:p>
            <a:r>
              <a:rPr lang="en-US"/>
              <a:t>Overriding Method </a:t>
            </a:r>
            <a:r>
              <a:rPr lang="en-US" baseline="30000">
                <a:solidFill>
                  <a:schemeClr val="bg1">
                    <a:lumMod val="75000"/>
                  </a:schemeClr>
                </a:solidFill>
              </a:rPr>
              <a:t>[11]</a:t>
            </a:r>
            <a:endParaRPr lang="en-GB"/>
          </a:p>
        </p:txBody>
      </p:sp>
      <p:sp>
        <p:nvSpPr>
          <p:cNvPr id="3" name="Content Placeholder 2">
            <a:extLst>
              <a:ext uri="{FF2B5EF4-FFF2-40B4-BE49-F238E27FC236}">
                <a16:creationId xmlns:a16="http://schemas.microsoft.com/office/drawing/2014/main" id="{425BFF0B-4323-4FC0-ACBE-8192415CB44E}"/>
              </a:ext>
            </a:extLst>
          </p:cNvPr>
          <p:cNvSpPr>
            <a:spLocks noGrp="1"/>
          </p:cNvSpPr>
          <p:nvPr>
            <p:ph idx="1"/>
          </p:nvPr>
        </p:nvSpPr>
        <p:spPr/>
        <p:txBody>
          <a:bodyPr/>
          <a:lstStyle/>
          <a:p>
            <a:r>
              <a:rPr lang="en-US"/>
              <a:t>Định nghĩa Overriding Method</a:t>
            </a:r>
          </a:p>
          <a:p>
            <a:pPr lvl="1"/>
            <a:r>
              <a:rPr lang="en-US"/>
              <a:t>Trong một tập các lớp có mỗi quan hệ huyết thống có các phương thức giống signature (nội dung phương thức khác nhau)</a:t>
            </a:r>
          </a:p>
          <a:p>
            <a:pPr lvl="1"/>
            <a:r>
              <a:rPr lang="en-US"/>
              <a:t>Overriding methods giúp lập trình viên có thể định nghĩa cách hành xử khác nhau nhưng cùng sử dụng một tên phương thức</a:t>
            </a:r>
          </a:p>
          <a:p>
            <a:pPr lvl="1"/>
            <a:r>
              <a:rPr lang="en-US"/>
              <a:t>Ví dụ: Nhân chính thức và Nhân viên thời vụ đều có phương thức tính lương, tuy nhiên cách thức tính lương của 2 đối tượng này sẽ khác nhau</a:t>
            </a:r>
            <a:endParaRPr lang="en-GB"/>
          </a:p>
        </p:txBody>
      </p:sp>
      <p:sp>
        <p:nvSpPr>
          <p:cNvPr id="4" name="Date Placeholder 3">
            <a:extLst>
              <a:ext uri="{FF2B5EF4-FFF2-40B4-BE49-F238E27FC236}">
                <a16:creationId xmlns:a16="http://schemas.microsoft.com/office/drawing/2014/main" id="{5864B1CB-B772-4EA7-B143-0FC1B40B53E8}"/>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E9D44179-7233-4F81-BC02-2B3005C68CFB}"/>
              </a:ext>
            </a:extLst>
          </p:cNvPr>
          <p:cNvSpPr>
            <a:spLocks noGrp="1"/>
          </p:cNvSpPr>
          <p:nvPr>
            <p:ph type="sldNum" sz="quarter" idx="11"/>
          </p:nvPr>
        </p:nvSpPr>
        <p:spPr/>
        <p:txBody>
          <a:bodyPr/>
          <a:lstStyle/>
          <a:p>
            <a:pPr>
              <a:defRPr/>
            </a:pPr>
            <a:fld id="{5F4B234B-ADCF-47EA-94FA-1884F3D26864}" type="slidenum">
              <a:rPr lang="en-US" altLang="en-US" smtClean="0"/>
              <a:pPr>
                <a:defRPr/>
              </a:pPr>
              <a:t>80</a:t>
            </a:fld>
            <a:endParaRPr lang="en-US" altLang="en-US"/>
          </a:p>
        </p:txBody>
      </p:sp>
    </p:spTree>
    <p:extLst>
      <p:ext uri="{BB962C8B-B14F-4D97-AF65-F5344CB8AC3E}">
        <p14:creationId xmlns:p14="http://schemas.microsoft.com/office/powerpoint/2010/main" val="39811185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33A2-C365-4008-BE46-4854DF7E1347}"/>
              </a:ext>
            </a:extLst>
          </p:cNvPr>
          <p:cNvSpPr>
            <a:spLocks noGrp="1"/>
          </p:cNvSpPr>
          <p:nvPr>
            <p:ph type="title"/>
          </p:nvPr>
        </p:nvSpPr>
        <p:spPr/>
        <p:txBody>
          <a:bodyPr/>
          <a:lstStyle/>
          <a:p>
            <a:r>
              <a:rPr lang="en-US"/>
              <a:t>Overriding Method </a:t>
            </a:r>
            <a:r>
              <a:rPr lang="en-US" baseline="30000">
                <a:solidFill>
                  <a:schemeClr val="bg1">
                    <a:lumMod val="75000"/>
                  </a:schemeClr>
                </a:solidFill>
              </a:rPr>
              <a:t>[11]</a:t>
            </a:r>
            <a:endParaRPr lang="en-GB"/>
          </a:p>
        </p:txBody>
      </p:sp>
      <p:sp>
        <p:nvSpPr>
          <p:cNvPr id="3" name="Content Placeholder 2">
            <a:extLst>
              <a:ext uri="{FF2B5EF4-FFF2-40B4-BE49-F238E27FC236}">
                <a16:creationId xmlns:a16="http://schemas.microsoft.com/office/drawing/2014/main" id="{D7A578EC-6CAC-40A7-B12F-65E9D4B5ED34}"/>
              </a:ext>
            </a:extLst>
          </p:cNvPr>
          <p:cNvSpPr>
            <a:spLocks noGrp="1"/>
          </p:cNvSpPr>
          <p:nvPr>
            <p:ph idx="1"/>
          </p:nvPr>
        </p:nvSpPr>
        <p:spPr/>
        <p:txBody>
          <a:bodyPr/>
          <a:lstStyle/>
          <a:p>
            <a:pPr lvl="1"/>
            <a:r>
              <a:rPr lang="en-US"/>
              <a:t>Ví dụ mô hình lớp NhanVien có phương thức tính lương</a:t>
            </a:r>
            <a:endParaRPr lang="en-GB"/>
          </a:p>
        </p:txBody>
      </p:sp>
      <p:sp>
        <p:nvSpPr>
          <p:cNvPr id="4" name="Date Placeholder 3">
            <a:extLst>
              <a:ext uri="{FF2B5EF4-FFF2-40B4-BE49-F238E27FC236}">
                <a16:creationId xmlns:a16="http://schemas.microsoft.com/office/drawing/2014/main" id="{4F5C7BCB-1F0B-4605-97E8-49770956FA64}"/>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47C725D-7845-43CC-AC27-CB027EFC6BF2}"/>
              </a:ext>
            </a:extLst>
          </p:cNvPr>
          <p:cNvSpPr>
            <a:spLocks noGrp="1"/>
          </p:cNvSpPr>
          <p:nvPr>
            <p:ph type="sldNum" sz="quarter" idx="11"/>
          </p:nvPr>
        </p:nvSpPr>
        <p:spPr/>
        <p:txBody>
          <a:bodyPr/>
          <a:lstStyle/>
          <a:p>
            <a:pPr>
              <a:defRPr/>
            </a:pPr>
            <a:fld id="{5F4B234B-ADCF-47EA-94FA-1884F3D26864}" type="slidenum">
              <a:rPr lang="en-US" altLang="en-US" smtClean="0"/>
              <a:pPr>
                <a:defRPr/>
              </a:pPr>
              <a:t>81</a:t>
            </a:fld>
            <a:endParaRPr lang="en-US" altLang="en-US"/>
          </a:p>
        </p:txBody>
      </p:sp>
      <p:pic>
        <p:nvPicPr>
          <p:cNvPr id="8" name="Picture 7">
            <a:extLst>
              <a:ext uri="{FF2B5EF4-FFF2-40B4-BE49-F238E27FC236}">
                <a16:creationId xmlns:a16="http://schemas.microsoft.com/office/drawing/2014/main" id="{3EE3A4A3-773F-440D-A24C-B4AF9562C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780" y="1844824"/>
            <a:ext cx="5410955" cy="4353533"/>
          </a:xfrm>
          <a:prstGeom prst="rect">
            <a:avLst/>
          </a:prstGeom>
        </p:spPr>
      </p:pic>
    </p:spTree>
    <p:extLst>
      <p:ext uri="{BB962C8B-B14F-4D97-AF65-F5344CB8AC3E}">
        <p14:creationId xmlns:p14="http://schemas.microsoft.com/office/powerpoint/2010/main" val="3842354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5166-67CD-4886-A5D1-F8AA57BD490C}"/>
              </a:ext>
            </a:extLst>
          </p:cNvPr>
          <p:cNvSpPr>
            <a:spLocks noGrp="1"/>
          </p:cNvSpPr>
          <p:nvPr>
            <p:ph type="title"/>
          </p:nvPr>
        </p:nvSpPr>
        <p:spPr/>
        <p:txBody>
          <a:bodyPr/>
          <a:lstStyle/>
          <a:p>
            <a:r>
              <a:rPr lang="en-US"/>
              <a:t>Tính đa hình </a:t>
            </a:r>
            <a:r>
              <a:rPr lang="en-US" baseline="30000">
                <a:solidFill>
                  <a:schemeClr val="bg1">
                    <a:lumMod val="75000"/>
                  </a:schemeClr>
                </a:solidFill>
              </a:rPr>
              <a:t>[12]</a:t>
            </a:r>
            <a:endParaRPr lang="en-GB"/>
          </a:p>
        </p:txBody>
      </p:sp>
      <p:sp>
        <p:nvSpPr>
          <p:cNvPr id="3" name="Content Placeholder 2">
            <a:extLst>
              <a:ext uri="{FF2B5EF4-FFF2-40B4-BE49-F238E27FC236}">
                <a16:creationId xmlns:a16="http://schemas.microsoft.com/office/drawing/2014/main" id="{97AA6545-52D5-4B24-A3E3-4F1D71404485}"/>
              </a:ext>
            </a:extLst>
          </p:cNvPr>
          <p:cNvSpPr>
            <a:spLocks noGrp="1"/>
          </p:cNvSpPr>
          <p:nvPr>
            <p:ph idx="1"/>
          </p:nvPr>
        </p:nvSpPr>
        <p:spPr/>
        <p:txBody>
          <a:bodyPr/>
          <a:lstStyle/>
          <a:p>
            <a:r>
              <a:rPr lang="en-US"/>
              <a:t>Khái niệm về đa hình (polymorphism)</a:t>
            </a:r>
          </a:p>
          <a:p>
            <a:r>
              <a:rPr lang="en-US"/>
              <a:t>Đa hình từ kế thừa lớp</a:t>
            </a:r>
          </a:p>
          <a:p>
            <a:r>
              <a:rPr lang="en-US"/>
              <a:t>Đa hình từ kế thừa interface</a:t>
            </a:r>
            <a:endParaRPr lang="en-GB"/>
          </a:p>
        </p:txBody>
      </p:sp>
      <p:sp>
        <p:nvSpPr>
          <p:cNvPr id="4" name="Date Placeholder 3">
            <a:extLst>
              <a:ext uri="{FF2B5EF4-FFF2-40B4-BE49-F238E27FC236}">
                <a16:creationId xmlns:a16="http://schemas.microsoft.com/office/drawing/2014/main" id="{664BA30B-418E-4DE8-8FB8-CA322886556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82A61E56-7AC2-447C-91BE-3884DB96C0EB}"/>
              </a:ext>
            </a:extLst>
          </p:cNvPr>
          <p:cNvSpPr>
            <a:spLocks noGrp="1"/>
          </p:cNvSpPr>
          <p:nvPr>
            <p:ph type="sldNum" sz="quarter" idx="11"/>
          </p:nvPr>
        </p:nvSpPr>
        <p:spPr/>
        <p:txBody>
          <a:bodyPr/>
          <a:lstStyle/>
          <a:p>
            <a:pPr>
              <a:defRPr/>
            </a:pPr>
            <a:fld id="{5F4B234B-ADCF-47EA-94FA-1884F3D26864}" type="slidenum">
              <a:rPr lang="en-US" altLang="en-US" smtClean="0"/>
              <a:pPr>
                <a:defRPr/>
              </a:pPr>
              <a:t>82</a:t>
            </a:fld>
            <a:endParaRPr lang="en-US" altLang="en-US"/>
          </a:p>
        </p:txBody>
      </p:sp>
    </p:spTree>
    <p:extLst>
      <p:ext uri="{BB962C8B-B14F-4D97-AF65-F5344CB8AC3E}">
        <p14:creationId xmlns:p14="http://schemas.microsoft.com/office/powerpoint/2010/main" val="19449276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5166-67CD-4886-A5D1-F8AA57BD490C}"/>
              </a:ext>
            </a:extLst>
          </p:cNvPr>
          <p:cNvSpPr>
            <a:spLocks noGrp="1"/>
          </p:cNvSpPr>
          <p:nvPr>
            <p:ph type="title"/>
          </p:nvPr>
        </p:nvSpPr>
        <p:spPr/>
        <p:txBody>
          <a:bodyPr/>
          <a:lstStyle/>
          <a:p>
            <a:r>
              <a:rPr lang="en-US"/>
              <a:t>Tính đa hình </a:t>
            </a:r>
            <a:r>
              <a:rPr lang="en-US" baseline="30000">
                <a:solidFill>
                  <a:schemeClr val="bg1">
                    <a:lumMod val="75000"/>
                  </a:schemeClr>
                </a:solidFill>
              </a:rPr>
              <a:t>[12]</a:t>
            </a:r>
            <a:endParaRPr lang="en-GB"/>
          </a:p>
        </p:txBody>
      </p:sp>
      <p:sp>
        <p:nvSpPr>
          <p:cNvPr id="3" name="Content Placeholder 2">
            <a:extLst>
              <a:ext uri="{FF2B5EF4-FFF2-40B4-BE49-F238E27FC236}">
                <a16:creationId xmlns:a16="http://schemas.microsoft.com/office/drawing/2014/main" id="{97AA6545-52D5-4B24-A3E3-4F1D71404485}"/>
              </a:ext>
            </a:extLst>
          </p:cNvPr>
          <p:cNvSpPr>
            <a:spLocks noGrp="1"/>
          </p:cNvSpPr>
          <p:nvPr>
            <p:ph idx="1"/>
          </p:nvPr>
        </p:nvSpPr>
        <p:spPr/>
        <p:txBody>
          <a:bodyPr/>
          <a:lstStyle/>
          <a:p>
            <a:r>
              <a:rPr lang="en-US"/>
              <a:t>Khái niệm về đa hình</a:t>
            </a:r>
          </a:p>
          <a:p>
            <a:pPr lvl="1"/>
            <a:r>
              <a:rPr lang="en-US"/>
              <a:t>Là tại từng thời điểm đối tượng sẽ có các hình thái khác nhau trong những hoàn cảnh khác nhau</a:t>
            </a:r>
          </a:p>
          <a:p>
            <a:pPr lvl="1"/>
            <a:r>
              <a:rPr lang="en-US"/>
              <a:t>Chỉ thể hiện khi có sử dụng kế thừa+nạp chồng phương thức</a:t>
            </a:r>
          </a:p>
          <a:p>
            <a:r>
              <a:rPr lang="en-US"/>
              <a:t>Tính đa hình kế thừa từ lớp</a:t>
            </a:r>
          </a:p>
          <a:p>
            <a:pPr lvl="1"/>
            <a:r>
              <a:rPr lang="en-US"/>
              <a:t>Ví dụ</a:t>
            </a:r>
          </a:p>
        </p:txBody>
      </p:sp>
      <p:sp>
        <p:nvSpPr>
          <p:cNvPr id="4" name="Date Placeholder 3">
            <a:extLst>
              <a:ext uri="{FF2B5EF4-FFF2-40B4-BE49-F238E27FC236}">
                <a16:creationId xmlns:a16="http://schemas.microsoft.com/office/drawing/2014/main" id="{664BA30B-418E-4DE8-8FB8-CA322886556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82A61E56-7AC2-447C-91BE-3884DB96C0EB}"/>
              </a:ext>
            </a:extLst>
          </p:cNvPr>
          <p:cNvSpPr>
            <a:spLocks noGrp="1"/>
          </p:cNvSpPr>
          <p:nvPr>
            <p:ph type="sldNum" sz="quarter" idx="11"/>
          </p:nvPr>
        </p:nvSpPr>
        <p:spPr/>
        <p:txBody>
          <a:bodyPr/>
          <a:lstStyle/>
          <a:p>
            <a:pPr>
              <a:defRPr/>
            </a:pPr>
            <a:fld id="{5F4B234B-ADCF-47EA-94FA-1884F3D26864}" type="slidenum">
              <a:rPr lang="en-US" altLang="en-US" smtClean="0"/>
              <a:pPr>
                <a:defRPr/>
              </a:pPr>
              <a:t>83</a:t>
            </a:fld>
            <a:endParaRPr lang="en-US" altLang="en-US"/>
          </a:p>
        </p:txBody>
      </p:sp>
    </p:spTree>
    <p:extLst>
      <p:ext uri="{BB962C8B-B14F-4D97-AF65-F5344CB8AC3E}">
        <p14:creationId xmlns:p14="http://schemas.microsoft.com/office/powerpoint/2010/main" val="796624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F892-37B7-4A4A-AA16-1F1964B3ACFB}"/>
              </a:ext>
            </a:extLst>
          </p:cNvPr>
          <p:cNvSpPr>
            <a:spLocks noGrp="1"/>
          </p:cNvSpPr>
          <p:nvPr>
            <p:ph type="title"/>
          </p:nvPr>
        </p:nvSpPr>
        <p:spPr/>
        <p:txBody>
          <a:bodyPr/>
          <a:lstStyle/>
          <a:p>
            <a:r>
              <a:rPr lang="en-US"/>
              <a:t>Tính đa hình </a:t>
            </a:r>
            <a:r>
              <a:rPr lang="en-US" baseline="30000">
                <a:solidFill>
                  <a:schemeClr val="bg1">
                    <a:lumMod val="75000"/>
                  </a:schemeClr>
                </a:solidFill>
              </a:rPr>
              <a:t>[12]</a:t>
            </a:r>
            <a:endParaRPr lang="en-GB"/>
          </a:p>
        </p:txBody>
      </p:sp>
      <p:sp>
        <p:nvSpPr>
          <p:cNvPr id="4" name="Date Placeholder 3">
            <a:extLst>
              <a:ext uri="{FF2B5EF4-FFF2-40B4-BE49-F238E27FC236}">
                <a16:creationId xmlns:a16="http://schemas.microsoft.com/office/drawing/2014/main" id="{AC62C105-9EC2-4AB0-9413-D1EB64EBBE1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923FCAA0-2531-459D-8AAA-2CADDEBE36E2}"/>
              </a:ext>
            </a:extLst>
          </p:cNvPr>
          <p:cNvSpPr>
            <a:spLocks noGrp="1"/>
          </p:cNvSpPr>
          <p:nvPr>
            <p:ph type="sldNum" sz="quarter" idx="11"/>
          </p:nvPr>
        </p:nvSpPr>
        <p:spPr/>
        <p:txBody>
          <a:bodyPr/>
          <a:lstStyle/>
          <a:p>
            <a:pPr>
              <a:defRPr/>
            </a:pPr>
            <a:fld id="{5F4B234B-ADCF-47EA-94FA-1884F3D26864}" type="slidenum">
              <a:rPr lang="en-US" altLang="en-US" smtClean="0"/>
              <a:pPr>
                <a:defRPr/>
              </a:pPr>
              <a:t>84</a:t>
            </a:fld>
            <a:endParaRPr lang="en-US" altLang="en-US"/>
          </a:p>
        </p:txBody>
      </p:sp>
      <p:pic>
        <p:nvPicPr>
          <p:cNvPr id="8" name="Content Placeholder 7">
            <a:extLst>
              <a:ext uri="{FF2B5EF4-FFF2-40B4-BE49-F238E27FC236}">
                <a16:creationId xmlns:a16="http://schemas.microsoft.com/office/drawing/2014/main" id="{539E06DB-327E-45CE-92B0-D045F71D1B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203666"/>
            <a:ext cx="8143875" cy="5025343"/>
          </a:xfrm>
        </p:spPr>
      </p:pic>
    </p:spTree>
    <p:extLst>
      <p:ext uri="{BB962C8B-B14F-4D97-AF65-F5344CB8AC3E}">
        <p14:creationId xmlns:p14="http://schemas.microsoft.com/office/powerpoint/2010/main" val="4459108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15166-67CD-4886-A5D1-F8AA57BD490C}"/>
              </a:ext>
            </a:extLst>
          </p:cNvPr>
          <p:cNvSpPr>
            <a:spLocks noGrp="1"/>
          </p:cNvSpPr>
          <p:nvPr>
            <p:ph type="title"/>
          </p:nvPr>
        </p:nvSpPr>
        <p:spPr/>
        <p:txBody>
          <a:bodyPr/>
          <a:lstStyle/>
          <a:p>
            <a:r>
              <a:rPr lang="en-US"/>
              <a:t>Tính đa hình </a:t>
            </a:r>
            <a:r>
              <a:rPr lang="en-US" baseline="30000">
                <a:solidFill>
                  <a:schemeClr val="bg1">
                    <a:lumMod val="75000"/>
                  </a:schemeClr>
                </a:solidFill>
              </a:rPr>
              <a:t>[12]</a:t>
            </a:r>
            <a:endParaRPr lang="en-GB"/>
          </a:p>
        </p:txBody>
      </p:sp>
      <p:sp>
        <p:nvSpPr>
          <p:cNvPr id="3" name="Content Placeholder 2">
            <a:extLst>
              <a:ext uri="{FF2B5EF4-FFF2-40B4-BE49-F238E27FC236}">
                <a16:creationId xmlns:a16="http://schemas.microsoft.com/office/drawing/2014/main" id="{97AA6545-52D5-4B24-A3E3-4F1D71404485}"/>
              </a:ext>
            </a:extLst>
          </p:cNvPr>
          <p:cNvSpPr>
            <a:spLocks noGrp="1"/>
          </p:cNvSpPr>
          <p:nvPr>
            <p:ph idx="1"/>
          </p:nvPr>
        </p:nvSpPr>
        <p:spPr>
          <a:xfrm>
            <a:off x="609600" y="1052736"/>
            <a:ext cx="8143873" cy="5248275"/>
          </a:xfrm>
        </p:spPr>
        <p:txBody>
          <a:bodyPr/>
          <a:lstStyle/>
          <a:p>
            <a:r>
              <a:rPr lang="en-US"/>
              <a:t>Đa hình từ kế thừa interface</a:t>
            </a:r>
            <a:endParaRPr lang="en-GB"/>
          </a:p>
        </p:txBody>
      </p:sp>
      <p:sp>
        <p:nvSpPr>
          <p:cNvPr id="4" name="Date Placeholder 3">
            <a:extLst>
              <a:ext uri="{FF2B5EF4-FFF2-40B4-BE49-F238E27FC236}">
                <a16:creationId xmlns:a16="http://schemas.microsoft.com/office/drawing/2014/main" id="{664BA30B-418E-4DE8-8FB8-CA322886556D}"/>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82A61E56-7AC2-447C-91BE-3884DB96C0EB}"/>
              </a:ext>
            </a:extLst>
          </p:cNvPr>
          <p:cNvSpPr>
            <a:spLocks noGrp="1"/>
          </p:cNvSpPr>
          <p:nvPr>
            <p:ph type="sldNum" sz="quarter" idx="11"/>
          </p:nvPr>
        </p:nvSpPr>
        <p:spPr/>
        <p:txBody>
          <a:bodyPr/>
          <a:lstStyle/>
          <a:p>
            <a:pPr>
              <a:defRPr/>
            </a:pPr>
            <a:fld id="{5F4B234B-ADCF-47EA-94FA-1884F3D26864}" type="slidenum">
              <a:rPr lang="en-US" altLang="en-US" smtClean="0"/>
              <a:pPr>
                <a:defRPr/>
              </a:pPr>
              <a:t>85</a:t>
            </a:fld>
            <a:endParaRPr lang="en-US" altLang="en-US"/>
          </a:p>
        </p:txBody>
      </p:sp>
      <p:pic>
        <p:nvPicPr>
          <p:cNvPr id="10" name="Picture 9">
            <a:extLst>
              <a:ext uri="{FF2B5EF4-FFF2-40B4-BE49-F238E27FC236}">
                <a16:creationId xmlns:a16="http://schemas.microsoft.com/office/drawing/2014/main" id="{C75E8EEC-141F-4F15-B0E3-65B5C92D4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7996" y="1599870"/>
            <a:ext cx="6901604" cy="4745454"/>
          </a:xfrm>
          <a:prstGeom prst="rect">
            <a:avLst/>
          </a:prstGeom>
        </p:spPr>
      </p:pic>
    </p:spTree>
    <p:extLst>
      <p:ext uri="{BB962C8B-B14F-4D97-AF65-F5344CB8AC3E}">
        <p14:creationId xmlns:p14="http://schemas.microsoft.com/office/powerpoint/2010/main" val="2470316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a:t>
            </a:r>
            <a:endParaRPr lang="en-GB"/>
          </a:p>
        </p:txBody>
      </p:sp>
      <p:sp>
        <p:nvSpPr>
          <p:cNvPr id="3" name="Content Placeholder 2">
            <a:extLst>
              <a:ext uri="{FF2B5EF4-FFF2-40B4-BE49-F238E27FC236}">
                <a16:creationId xmlns:a16="http://schemas.microsoft.com/office/drawing/2014/main" id="{B4AF806E-2E57-4DFA-B6ED-3D235186F4C2}"/>
              </a:ext>
            </a:extLst>
          </p:cNvPr>
          <p:cNvSpPr>
            <a:spLocks noGrp="1"/>
          </p:cNvSpPr>
          <p:nvPr>
            <p:ph idx="1"/>
          </p:nvPr>
        </p:nvSpPr>
        <p:spPr>
          <a:xfrm>
            <a:off x="457200" y="1091971"/>
            <a:ext cx="8296273" cy="5248275"/>
          </a:xfrm>
        </p:spPr>
        <p:txBody>
          <a:bodyPr/>
          <a:lstStyle/>
          <a:p>
            <a:r>
              <a:rPr lang="en-US"/>
              <a:t>Khái niệm</a:t>
            </a:r>
          </a:p>
          <a:p>
            <a:pPr lvl="1"/>
            <a:r>
              <a:rPr lang="en-US"/>
              <a:t>Ngoại lệ là một lỗi xảy ra khi </a:t>
            </a:r>
            <a:r>
              <a:rPr lang="en-US">
                <a:solidFill>
                  <a:srgbClr val="00B050"/>
                </a:solidFill>
              </a:rPr>
              <a:t>thực thi </a:t>
            </a:r>
            <a:r>
              <a:rPr lang="en-US"/>
              <a:t>chương trình.</a:t>
            </a:r>
          </a:p>
          <a:p>
            <a:pPr lvl="2"/>
            <a:r>
              <a:rPr lang="en-US"/>
              <a:t>Ví dụ: chia cho 0, mở tập tin không tồn tại, truy suất phần tử mảng có chỉ số không hợp lệ…</a:t>
            </a:r>
          </a:p>
          <a:p>
            <a:pPr lvl="1"/>
            <a:r>
              <a:rPr lang="vi-VN" sz="2800"/>
              <a:t>Khi một lỗi xảy ra</a:t>
            </a:r>
            <a:r>
              <a:rPr lang="en-US" sz="2800"/>
              <a:t> trong quá trình thực thi</a:t>
            </a:r>
            <a:r>
              <a:rPr lang="vi-VN" sz="2800"/>
              <a:t>, một </a:t>
            </a:r>
            <a:r>
              <a:rPr lang="vi-VN" sz="2800">
                <a:solidFill>
                  <a:srgbClr val="00B050"/>
                </a:solidFill>
              </a:rPr>
              <a:t>đối tượng</a:t>
            </a:r>
            <a:r>
              <a:rPr lang="en-US" sz="2800">
                <a:solidFill>
                  <a:srgbClr val="00B050"/>
                </a:solidFill>
              </a:rPr>
              <a:t> </a:t>
            </a:r>
            <a:r>
              <a:rPr lang="vi-VN" sz="2800">
                <a:solidFill>
                  <a:srgbClr val="00B050"/>
                </a:solidFill>
              </a:rPr>
              <a:t>ngoại lệ</a:t>
            </a:r>
            <a:r>
              <a:rPr lang="vi-VN" sz="2800"/>
              <a:t> sẽ sinh ra và chương trình phải “bắt” và xử lý</a:t>
            </a:r>
            <a:r>
              <a:rPr lang="en-US" sz="2800"/>
              <a:t>.</a:t>
            </a:r>
          </a:p>
          <a:p>
            <a:pPr lvl="1"/>
            <a:r>
              <a:rPr lang="en-US"/>
              <a:t>Cấu trúc </a:t>
            </a:r>
            <a:r>
              <a:rPr lang="en-US" sz="2800"/>
              <a:t>b</a:t>
            </a:r>
            <a:r>
              <a:rPr lang="vi-VN" sz="2800"/>
              <a:t>ắt ngoại lệ: </a:t>
            </a:r>
            <a:r>
              <a:rPr lang="vi-VN" sz="2800">
                <a:solidFill>
                  <a:srgbClr val="00B050"/>
                </a:solidFill>
              </a:rPr>
              <a:t>try…catch…finally</a:t>
            </a:r>
            <a:endParaRPr lang="en-US" sz="2800">
              <a:solidFill>
                <a:srgbClr val="00B050"/>
              </a:solidFill>
            </a:endParaRPr>
          </a:p>
          <a:p>
            <a:pPr lvl="1"/>
            <a:r>
              <a:rPr lang="en-US"/>
              <a:t>Xử lý ngoại lệ:</a:t>
            </a:r>
          </a:p>
          <a:p>
            <a:pPr lvl="2"/>
            <a:endParaRPr lang="vi-VN"/>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86</a:t>
            </a:fld>
            <a:endParaRPr lang="en-US" altLang="en-US"/>
          </a:p>
        </p:txBody>
      </p:sp>
    </p:spTree>
    <p:extLst>
      <p:ext uri="{BB962C8B-B14F-4D97-AF65-F5344CB8AC3E}">
        <p14:creationId xmlns:p14="http://schemas.microsoft.com/office/powerpoint/2010/main" val="17284192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a:t>
            </a:r>
            <a:endParaRPr lang="en-GB"/>
          </a:p>
        </p:txBody>
      </p:sp>
      <p:sp>
        <p:nvSpPr>
          <p:cNvPr id="3" name="Content Placeholder 2">
            <a:extLst>
              <a:ext uri="{FF2B5EF4-FFF2-40B4-BE49-F238E27FC236}">
                <a16:creationId xmlns:a16="http://schemas.microsoft.com/office/drawing/2014/main" id="{B4AF806E-2E57-4DFA-B6ED-3D235186F4C2}"/>
              </a:ext>
            </a:extLst>
          </p:cNvPr>
          <p:cNvSpPr>
            <a:spLocks noGrp="1"/>
          </p:cNvSpPr>
          <p:nvPr>
            <p:ph idx="1"/>
          </p:nvPr>
        </p:nvSpPr>
        <p:spPr>
          <a:xfrm>
            <a:off x="457200" y="1091971"/>
            <a:ext cx="8296273" cy="5248275"/>
          </a:xfrm>
        </p:spPr>
        <p:txBody>
          <a:bodyPr/>
          <a:lstStyle/>
          <a:p>
            <a:pPr lvl="2"/>
            <a:r>
              <a:rPr lang="en-US" b="1"/>
              <a:t>Chuyển tiếp ngoại lệ: </a:t>
            </a:r>
            <a:r>
              <a:rPr lang="en-US"/>
              <a:t>chuyển</a:t>
            </a:r>
            <a:r>
              <a:rPr lang="vi-VN"/>
              <a:t> ngoại lệ cho nơi khác trong chương trình xử lý</a:t>
            </a:r>
            <a:r>
              <a:rPr lang="en-US"/>
              <a:t>.</a:t>
            </a:r>
          </a:p>
          <a:p>
            <a:pPr lvl="2"/>
            <a:r>
              <a:rPr lang="en-US"/>
              <a:t>Khắc phục lỗi để chương trình có thể tiếp tục thực thi</a:t>
            </a:r>
          </a:p>
          <a:p>
            <a:pPr lvl="1"/>
            <a:r>
              <a:rPr lang="en-US"/>
              <a:t>Các loại ngoại lệ trong Java có cấu trúc phân cấp với gốc cây phân cấp là lớp </a:t>
            </a:r>
            <a:r>
              <a:rPr lang="en-US" b="1">
                <a:solidFill>
                  <a:srgbClr val="0000FF"/>
                </a:solidFill>
              </a:rPr>
              <a:t>Exception</a:t>
            </a:r>
            <a:endParaRPr lang="vi-VN" b="1">
              <a:solidFill>
                <a:srgbClr val="0000FF"/>
              </a:solidFill>
            </a:endParaRPr>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87</a:t>
            </a:fld>
            <a:endParaRPr lang="en-US" altLang="en-US"/>
          </a:p>
        </p:txBody>
      </p:sp>
    </p:spTree>
    <p:extLst>
      <p:ext uri="{BB962C8B-B14F-4D97-AF65-F5344CB8AC3E}">
        <p14:creationId xmlns:p14="http://schemas.microsoft.com/office/powerpoint/2010/main" val="3474023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a:t>
            </a:r>
            <a:endParaRPr lang="en-GB"/>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88</a:t>
            </a:fld>
            <a:endParaRPr lang="en-US" altLang="en-US"/>
          </a:p>
        </p:txBody>
      </p:sp>
      <p:sp>
        <p:nvSpPr>
          <p:cNvPr id="6" name="Content Placeholder 5">
            <a:extLst>
              <a:ext uri="{FF2B5EF4-FFF2-40B4-BE49-F238E27FC236}">
                <a16:creationId xmlns:a16="http://schemas.microsoft.com/office/drawing/2014/main" id="{EA8954D5-6CF9-41AA-8A5D-BA1B3DE6081A}"/>
              </a:ext>
            </a:extLst>
          </p:cNvPr>
          <p:cNvSpPr>
            <a:spLocks noGrp="1"/>
          </p:cNvSpPr>
          <p:nvPr>
            <p:ph idx="1"/>
          </p:nvPr>
        </p:nvSpPr>
        <p:spPr/>
        <p:txBody>
          <a:bodyPr/>
          <a:lstStyle/>
          <a:p>
            <a:endParaRPr lang="en-GB"/>
          </a:p>
        </p:txBody>
      </p:sp>
      <p:pic>
        <p:nvPicPr>
          <p:cNvPr id="7" name="Picture 2" descr="Chapter 25] The java.lang Package">
            <a:extLst>
              <a:ext uri="{FF2B5EF4-FFF2-40B4-BE49-F238E27FC236}">
                <a16:creationId xmlns:a16="http://schemas.microsoft.com/office/drawing/2014/main" id="{D5280C92-F293-40AB-92CD-DCB0D4070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642" y="1081317"/>
            <a:ext cx="7339958" cy="525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491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a:t>
            </a:r>
            <a:endParaRPr lang="en-GB"/>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89</a:t>
            </a:fld>
            <a:endParaRPr lang="en-US" altLang="en-US"/>
          </a:p>
        </p:txBody>
      </p:sp>
      <p:sp>
        <p:nvSpPr>
          <p:cNvPr id="6" name="Content Placeholder 5">
            <a:extLst>
              <a:ext uri="{FF2B5EF4-FFF2-40B4-BE49-F238E27FC236}">
                <a16:creationId xmlns:a16="http://schemas.microsoft.com/office/drawing/2014/main" id="{EA8954D5-6CF9-41AA-8A5D-BA1B3DE6081A}"/>
              </a:ext>
            </a:extLst>
          </p:cNvPr>
          <p:cNvSpPr>
            <a:spLocks noGrp="1"/>
          </p:cNvSpPr>
          <p:nvPr>
            <p:ph idx="1"/>
          </p:nvPr>
        </p:nvSpPr>
        <p:spPr/>
        <p:txBody>
          <a:bodyPr/>
          <a:lstStyle/>
          <a:p>
            <a:r>
              <a:rPr lang="en-US"/>
              <a:t>Bắt và xử lý ngoại lệ</a:t>
            </a:r>
            <a:endParaRPr lang="en-GB"/>
          </a:p>
        </p:txBody>
      </p:sp>
      <p:sp>
        <p:nvSpPr>
          <p:cNvPr id="9" name="Rectangle 8">
            <a:extLst>
              <a:ext uri="{FF2B5EF4-FFF2-40B4-BE49-F238E27FC236}">
                <a16:creationId xmlns:a16="http://schemas.microsoft.com/office/drawing/2014/main" id="{54D52D87-6BF5-4033-A961-FEB20C64D33E}"/>
              </a:ext>
            </a:extLst>
          </p:cNvPr>
          <p:cNvSpPr/>
          <p:nvPr/>
        </p:nvSpPr>
        <p:spPr>
          <a:xfrm>
            <a:off x="87688" y="1795594"/>
            <a:ext cx="4808126" cy="40233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dirty="0">
                <a:solidFill>
                  <a:srgbClr val="00B050"/>
                </a:solidFill>
                <a:latin typeface="+mj-lt"/>
              </a:rPr>
              <a:t>try</a:t>
            </a:r>
            <a:r>
              <a:rPr lang="vi-VN" dirty="0">
                <a:latin typeface="+mj-lt"/>
              </a:rPr>
              <a:t>{</a:t>
            </a:r>
          </a:p>
          <a:p>
            <a:r>
              <a:rPr lang="en-US" dirty="0">
                <a:latin typeface="+mj-lt"/>
              </a:rPr>
              <a:t>	</a:t>
            </a:r>
            <a:r>
              <a:rPr lang="vi-VN" dirty="0">
                <a:latin typeface="+mj-lt"/>
              </a:rPr>
              <a:t>//các câu lệnh có khả năng</a:t>
            </a:r>
            <a:r>
              <a:rPr lang="en-US" dirty="0">
                <a:latin typeface="+mj-lt"/>
              </a:rPr>
              <a:t> </a:t>
            </a:r>
            <a:r>
              <a:rPr lang="vi-VN" dirty="0">
                <a:latin typeface="+mj-lt"/>
              </a:rPr>
              <a:t>sinh ra lỗi</a:t>
            </a:r>
          </a:p>
          <a:p>
            <a:r>
              <a:rPr lang="vi-VN" dirty="0">
                <a:latin typeface="+mj-lt"/>
              </a:rPr>
              <a:t>}</a:t>
            </a:r>
          </a:p>
          <a:p>
            <a:r>
              <a:rPr lang="en-US" dirty="0">
                <a:solidFill>
                  <a:srgbClr val="00B050"/>
                </a:solidFill>
                <a:latin typeface="+mj-lt"/>
              </a:rPr>
              <a:t>c</a:t>
            </a:r>
            <a:r>
              <a:rPr lang="vi-VN">
                <a:solidFill>
                  <a:srgbClr val="00B050"/>
                </a:solidFill>
                <a:latin typeface="+mj-lt"/>
              </a:rPr>
              <a:t>atch</a:t>
            </a:r>
            <a:r>
              <a:rPr lang="en-US">
                <a:latin typeface="+mj-lt"/>
              </a:rPr>
              <a:t> </a:t>
            </a:r>
            <a:r>
              <a:rPr lang="vi-VN">
                <a:latin typeface="+mj-lt"/>
              </a:rPr>
              <a:t>(&lt;</a:t>
            </a:r>
            <a:r>
              <a:rPr lang="en-US">
                <a:latin typeface="+mj-lt"/>
              </a:rPr>
              <a:t>Exception</a:t>
            </a:r>
            <a:r>
              <a:rPr lang="vi-VN">
                <a:latin typeface="+mj-lt"/>
              </a:rPr>
              <a:t> </a:t>
            </a:r>
            <a:r>
              <a:rPr lang="vi-VN" dirty="0">
                <a:latin typeface="+mj-lt"/>
              </a:rPr>
              <a:t>1&gt;){</a:t>
            </a:r>
          </a:p>
          <a:p>
            <a:r>
              <a:rPr lang="en-US">
                <a:latin typeface="+mj-lt"/>
              </a:rPr>
              <a:t>	//ex.printStackTrace();</a:t>
            </a:r>
            <a:endParaRPr lang="vi-VN" dirty="0">
              <a:latin typeface="+mj-lt"/>
            </a:endParaRPr>
          </a:p>
          <a:p>
            <a:r>
              <a:rPr lang="vi-VN" dirty="0">
                <a:latin typeface="+mj-lt"/>
              </a:rPr>
              <a:t>}</a:t>
            </a:r>
          </a:p>
          <a:p>
            <a:r>
              <a:rPr lang="vi-VN" dirty="0">
                <a:latin typeface="+mj-lt"/>
              </a:rPr>
              <a:t>...</a:t>
            </a:r>
          </a:p>
          <a:p>
            <a:r>
              <a:rPr lang="vi-VN" dirty="0">
                <a:solidFill>
                  <a:srgbClr val="00B050"/>
                </a:solidFill>
                <a:latin typeface="+mj-lt"/>
              </a:rPr>
              <a:t>catch</a:t>
            </a:r>
            <a:r>
              <a:rPr lang="en-US" dirty="0">
                <a:latin typeface="+mj-lt"/>
              </a:rPr>
              <a:t> </a:t>
            </a:r>
            <a:r>
              <a:rPr lang="vi-VN" dirty="0">
                <a:latin typeface="+mj-lt"/>
              </a:rPr>
              <a:t>(&lt;loại ngoại lệ n&gt;){</a:t>
            </a:r>
          </a:p>
          <a:p>
            <a:r>
              <a:rPr lang="en-US" dirty="0">
                <a:latin typeface="+mj-lt"/>
              </a:rPr>
              <a:t>	</a:t>
            </a:r>
            <a:r>
              <a:rPr lang="vi-VN" dirty="0">
                <a:latin typeface="+mj-lt"/>
              </a:rPr>
              <a:t>//xử lý ngoại lệ n</a:t>
            </a:r>
          </a:p>
          <a:p>
            <a:r>
              <a:rPr lang="vi-VN" dirty="0">
                <a:latin typeface="+mj-lt"/>
              </a:rPr>
              <a:t>}</a:t>
            </a:r>
          </a:p>
          <a:p>
            <a:r>
              <a:rPr lang="vi-VN" dirty="0">
                <a:solidFill>
                  <a:srgbClr val="00B050"/>
                </a:solidFill>
                <a:latin typeface="+mj-lt"/>
              </a:rPr>
              <a:t>finally</a:t>
            </a:r>
            <a:r>
              <a:rPr lang="vi-VN" dirty="0">
                <a:latin typeface="+mj-lt"/>
              </a:rPr>
              <a:t>{</a:t>
            </a:r>
          </a:p>
          <a:p>
            <a:r>
              <a:rPr lang="vi-VN">
                <a:latin typeface="+mj-lt"/>
              </a:rPr>
              <a:t>/</a:t>
            </a:r>
            <a:r>
              <a:rPr lang="en-US" dirty="0">
                <a:latin typeface="+mj-lt"/>
              </a:rPr>
              <a:t>*</a:t>
            </a:r>
            <a:r>
              <a:rPr lang="vi-VN" dirty="0">
                <a:latin typeface="+mj-lt"/>
              </a:rPr>
              <a:t>các lệnh sẽ được thực hiện</a:t>
            </a:r>
            <a:r>
              <a:rPr lang="en-US" dirty="0">
                <a:latin typeface="+mj-lt"/>
              </a:rPr>
              <a:t> </a:t>
            </a:r>
            <a:r>
              <a:rPr lang="vi-VN" dirty="0">
                <a:latin typeface="+mj-lt"/>
              </a:rPr>
              <a:t>cả trong trường hợp có </a:t>
            </a:r>
            <a:r>
              <a:rPr lang="vi-VN">
                <a:latin typeface="+mj-lt"/>
              </a:rPr>
              <a:t>và</a:t>
            </a:r>
            <a:r>
              <a:rPr lang="en-US">
                <a:latin typeface="+mj-lt"/>
              </a:rPr>
              <a:t> </a:t>
            </a:r>
            <a:r>
              <a:rPr lang="vi-VN">
                <a:latin typeface="+mj-lt"/>
              </a:rPr>
              <a:t>không </a:t>
            </a:r>
            <a:r>
              <a:rPr lang="vi-VN" dirty="0">
                <a:latin typeface="+mj-lt"/>
              </a:rPr>
              <a:t>có ngoại lệ xảy ra</a:t>
            </a:r>
            <a:r>
              <a:rPr lang="en-US" dirty="0">
                <a:latin typeface="+mj-lt"/>
              </a:rPr>
              <a:t>*/</a:t>
            </a:r>
            <a:endParaRPr lang="vi-VN" dirty="0">
              <a:latin typeface="+mj-lt"/>
            </a:endParaRPr>
          </a:p>
          <a:p>
            <a:r>
              <a:rPr lang="vi-VN" dirty="0">
                <a:latin typeface="+mj-lt"/>
              </a:rPr>
              <a:t>}</a:t>
            </a:r>
            <a:endParaRPr lang="en-US" dirty="0">
              <a:latin typeface="+mj-lt"/>
            </a:endParaRPr>
          </a:p>
        </p:txBody>
      </p:sp>
      <p:sp>
        <p:nvSpPr>
          <p:cNvPr id="8" name="Content Placeholder 2">
            <a:extLst>
              <a:ext uri="{FF2B5EF4-FFF2-40B4-BE49-F238E27FC236}">
                <a16:creationId xmlns:a16="http://schemas.microsoft.com/office/drawing/2014/main" id="{93229AD1-E798-482B-93E1-5B4C69A0C6CE}"/>
              </a:ext>
            </a:extLst>
          </p:cNvPr>
          <p:cNvSpPr txBox="1">
            <a:spLocks/>
          </p:cNvSpPr>
          <p:nvPr/>
        </p:nvSpPr>
        <p:spPr bwMode="auto">
          <a:xfrm>
            <a:off x="4785009" y="1689117"/>
            <a:ext cx="4044666" cy="402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30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8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500">
                <a:solidFill>
                  <a:srgbClr val="0066CC"/>
                </a:solidFill>
                <a:latin typeface="+mn-lt"/>
              </a:defRPr>
            </a:lvl3pPr>
            <a:lvl4pPr marL="1600200" indent="-228600" algn="l" rtl="0" eaLnBrk="0" fontAlgn="base" hangingPunct="0">
              <a:spcBef>
                <a:spcPct val="20000"/>
              </a:spcBef>
              <a:spcAft>
                <a:spcPct val="0"/>
              </a:spcAft>
              <a:buChar char="–"/>
              <a:defRPr sz="2000">
                <a:solidFill>
                  <a:srgbClr val="0066CC"/>
                </a:solidFill>
                <a:latin typeface="+mn-lt"/>
              </a:defRPr>
            </a:lvl4pPr>
            <a:lvl5pPr marL="2057400" indent="-228600" algn="l" rtl="0" eaLnBrk="0" fontAlgn="base" hangingPunct="0">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nSpc>
                <a:spcPct val="120000"/>
              </a:lnSpc>
              <a:buFont typeface="Courier New" panose="02070309020205020404" pitchFamily="49" charset="0"/>
              <a:buChar char="o"/>
            </a:pPr>
            <a:r>
              <a:rPr lang="en-US" sz="3100" kern="0"/>
              <a:t> Bắt ngoại lệ</a:t>
            </a:r>
          </a:p>
          <a:p>
            <a:pPr lvl="1">
              <a:lnSpc>
                <a:spcPct val="120000"/>
              </a:lnSpc>
              <a:buFont typeface="Courier New" panose="02070309020205020404" pitchFamily="49" charset="0"/>
              <a:buChar char="o"/>
            </a:pPr>
            <a:r>
              <a:rPr lang="en-US" kern="0"/>
              <a:t>Có bao nhiêu loại ngoại lệ có thể xảy ra thì cần bấy nhiêu catch.</a:t>
            </a:r>
          </a:p>
          <a:p>
            <a:pPr lvl="1">
              <a:lnSpc>
                <a:spcPct val="120000"/>
              </a:lnSpc>
              <a:buFont typeface="Courier New" panose="02070309020205020404" pitchFamily="49" charset="0"/>
              <a:buChar char="o"/>
            </a:pPr>
            <a:r>
              <a:rPr lang="en-US" kern="0"/>
              <a:t>Hoặc chỉ cần bắt một loại ngoại lệ là </a:t>
            </a:r>
            <a:r>
              <a:rPr lang="en-US" kern="0">
                <a:solidFill>
                  <a:srgbClr val="00B050"/>
                </a:solidFill>
              </a:rPr>
              <a:t>Exception.</a:t>
            </a:r>
          </a:p>
          <a:p>
            <a:pPr>
              <a:lnSpc>
                <a:spcPct val="120000"/>
              </a:lnSpc>
              <a:buFont typeface="Courier New" panose="02070309020205020404" pitchFamily="49" charset="0"/>
              <a:buChar char="o"/>
            </a:pPr>
            <a:r>
              <a:rPr lang="en-US" kern="0"/>
              <a:t> </a:t>
            </a:r>
            <a:r>
              <a:rPr lang="en-US" kern="0">
                <a:solidFill>
                  <a:srgbClr val="00B050"/>
                </a:solidFill>
              </a:rPr>
              <a:t>finally</a:t>
            </a:r>
            <a:r>
              <a:rPr lang="en-US" kern="0"/>
              <a:t> là không bắt buộc.</a:t>
            </a:r>
          </a:p>
          <a:p>
            <a:pPr lvl="1">
              <a:lnSpc>
                <a:spcPct val="120000"/>
              </a:lnSpc>
              <a:buFont typeface="Courier New" panose="02070309020205020404" pitchFamily="49" charset="0"/>
              <a:buChar char="o"/>
            </a:pPr>
            <a:endParaRPr lang="en-US" kern="0" dirty="0"/>
          </a:p>
        </p:txBody>
      </p:sp>
    </p:spTree>
    <p:extLst>
      <p:ext uri="{BB962C8B-B14F-4D97-AF65-F5344CB8AC3E}">
        <p14:creationId xmlns:p14="http://schemas.microsoft.com/office/powerpoint/2010/main" val="1412060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4F3B-D251-4BD0-B607-67C0CEBB78C5}"/>
              </a:ext>
            </a:extLst>
          </p:cNvPr>
          <p:cNvSpPr>
            <a:spLocks noGrp="1"/>
          </p:cNvSpPr>
          <p:nvPr>
            <p:ph type="title"/>
          </p:nvPr>
        </p:nvSpPr>
        <p:spPr/>
        <p:txBody>
          <a:bodyPr/>
          <a:lstStyle/>
          <a:p>
            <a:r>
              <a:rPr lang="en-US"/>
              <a:t>Các khái niệm về hướng đối tượng </a:t>
            </a:r>
            <a:r>
              <a:rPr lang="en-US" baseline="30000">
                <a:solidFill>
                  <a:schemeClr val="bg1">
                    <a:lumMod val="75000"/>
                  </a:schemeClr>
                </a:solidFill>
              </a:rPr>
              <a:t>[1]</a:t>
            </a:r>
            <a:endParaRPr lang="en-GB"/>
          </a:p>
        </p:txBody>
      </p:sp>
      <p:sp>
        <p:nvSpPr>
          <p:cNvPr id="3" name="Content Placeholder 2">
            <a:extLst>
              <a:ext uri="{FF2B5EF4-FFF2-40B4-BE49-F238E27FC236}">
                <a16:creationId xmlns:a16="http://schemas.microsoft.com/office/drawing/2014/main" id="{09E7146C-7641-45FE-80D5-2D0BFBB5330E}"/>
              </a:ext>
            </a:extLst>
          </p:cNvPr>
          <p:cNvSpPr>
            <a:spLocks noGrp="1"/>
          </p:cNvSpPr>
          <p:nvPr>
            <p:ph idx="1"/>
          </p:nvPr>
        </p:nvSpPr>
        <p:spPr>
          <a:xfrm>
            <a:off x="503548" y="1091971"/>
            <a:ext cx="8390892" cy="5248275"/>
          </a:xfrm>
        </p:spPr>
        <p:txBody>
          <a:bodyPr/>
          <a:lstStyle/>
          <a:p>
            <a:r>
              <a:rPr lang="en-US" sz="2800"/>
              <a:t>Các khái niệm l</a:t>
            </a:r>
            <a:r>
              <a:rPr lang="en-US"/>
              <a:t>ớp</a:t>
            </a:r>
          </a:p>
          <a:p>
            <a:pPr lvl="1"/>
            <a:r>
              <a:rPr lang="en-US"/>
              <a:t>Các đối tượng có các đặc điểm (thuộc tính và phương thức) giống nhau được gom nhóm thành một lớp để phân biệt với các đối tượng khác và dễ quản lý.</a:t>
            </a:r>
          </a:p>
          <a:p>
            <a:pPr lvl="1"/>
            <a:r>
              <a:rPr lang="en-US"/>
              <a:t>Một </a:t>
            </a:r>
            <a:r>
              <a:rPr lang="en-US">
                <a:solidFill>
                  <a:srgbClr val="0000FF"/>
                </a:solidFill>
              </a:rPr>
              <a:t>lớp (Class) </a:t>
            </a:r>
            <a:r>
              <a:rPr lang="en-US"/>
              <a:t>là sự phân loại của các đối tượng hay kiểu (type) của đối tượng</a:t>
            </a:r>
          </a:p>
          <a:p>
            <a:pPr lvl="1"/>
            <a:r>
              <a:rPr lang="en-US"/>
              <a:t>Ví dụ:</a:t>
            </a:r>
          </a:p>
          <a:p>
            <a:pPr lvl="2"/>
            <a:r>
              <a:rPr lang="en-US"/>
              <a:t>Các chiếc xe Toyota, Honda, Porsche thuộc lớp xe hơi</a:t>
            </a:r>
          </a:p>
          <a:p>
            <a:pPr lvl="2"/>
            <a:r>
              <a:rPr lang="en-US"/>
              <a:t>Các con chó giữ nhà, chó săn, chó kiểng thuộc lớp chó</a:t>
            </a:r>
          </a:p>
        </p:txBody>
      </p:sp>
      <p:sp>
        <p:nvSpPr>
          <p:cNvPr id="4" name="Date Placeholder 3">
            <a:extLst>
              <a:ext uri="{FF2B5EF4-FFF2-40B4-BE49-F238E27FC236}">
                <a16:creationId xmlns:a16="http://schemas.microsoft.com/office/drawing/2014/main" id="{7D98EF76-1CA7-48DB-94AD-937A76C4D1E6}"/>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1620C397-12B4-4C85-B09A-27952895630A}"/>
              </a:ext>
            </a:extLst>
          </p:cNvPr>
          <p:cNvSpPr>
            <a:spLocks noGrp="1"/>
          </p:cNvSpPr>
          <p:nvPr>
            <p:ph type="sldNum" sz="quarter" idx="11"/>
          </p:nvPr>
        </p:nvSpPr>
        <p:spPr/>
        <p:txBody>
          <a:bodyPr/>
          <a:lstStyle/>
          <a:p>
            <a:pPr>
              <a:defRPr/>
            </a:pPr>
            <a:fld id="{5F4B234B-ADCF-47EA-94FA-1884F3D26864}" type="slidenum">
              <a:rPr lang="en-US" altLang="en-US" smtClean="0"/>
              <a:pPr>
                <a:defRPr/>
              </a:pPr>
              <a:t>9</a:t>
            </a:fld>
            <a:endParaRPr lang="en-US" altLang="en-US"/>
          </a:p>
        </p:txBody>
      </p:sp>
    </p:spTree>
    <p:extLst>
      <p:ext uri="{BB962C8B-B14F-4D97-AF65-F5344CB8AC3E}">
        <p14:creationId xmlns:p14="http://schemas.microsoft.com/office/powerpoint/2010/main" val="1130838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 - ví dụ</a:t>
            </a:r>
            <a:endParaRPr lang="en-GB"/>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90</a:t>
            </a:fld>
            <a:endParaRPr lang="en-US" altLang="en-US"/>
          </a:p>
        </p:txBody>
      </p:sp>
      <p:pic>
        <p:nvPicPr>
          <p:cNvPr id="7" name="Picture 6">
            <a:extLst>
              <a:ext uri="{FF2B5EF4-FFF2-40B4-BE49-F238E27FC236}">
                <a16:creationId xmlns:a16="http://schemas.microsoft.com/office/drawing/2014/main" id="{ACB58CB5-B327-48EB-A869-E1EEFB9F317D}"/>
              </a:ext>
            </a:extLst>
          </p:cNvPr>
          <p:cNvPicPr>
            <a:picLocks noChangeAspect="1"/>
          </p:cNvPicPr>
          <p:nvPr/>
        </p:nvPicPr>
        <p:blipFill>
          <a:blip r:embed="rId2"/>
          <a:stretch>
            <a:fillRect/>
          </a:stretch>
        </p:blipFill>
        <p:spPr>
          <a:xfrm>
            <a:off x="590885" y="1844824"/>
            <a:ext cx="7648575" cy="2886075"/>
          </a:xfrm>
          <a:prstGeom prst="rect">
            <a:avLst/>
          </a:prstGeom>
        </p:spPr>
      </p:pic>
      <p:pic>
        <p:nvPicPr>
          <p:cNvPr id="8" name="Picture 7">
            <a:extLst>
              <a:ext uri="{FF2B5EF4-FFF2-40B4-BE49-F238E27FC236}">
                <a16:creationId xmlns:a16="http://schemas.microsoft.com/office/drawing/2014/main" id="{A2B0FF69-0FA1-4374-A325-13906F834AA8}"/>
              </a:ext>
            </a:extLst>
          </p:cNvPr>
          <p:cNvPicPr>
            <a:picLocks noChangeAspect="1"/>
          </p:cNvPicPr>
          <p:nvPr/>
        </p:nvPicPr>
        <p:blipFill>
          <a:blip r:embed="rId3"/>
          <a:stretch>
            <a:fillRect/>
          </a:stretch>
        </p:blipFill>
        <p:spPr>
          <a:xfrm>
            <a:off x="4716016" y="4989398"/>
            <a:ext cx="2771775" cy="971550"/>
          </a:xfrm>
          <a:prstGeom prst="rect">
            <a:avLst/>
          </a:prstGeom>
        </p:spPr>
      </p:pic>
      <p:sp>
        <p:nvSpPr>
          <p:cNvPr id="9" name="Content Placeholder 5">
            <a:extLst>
              <a:ext uri="{FF2B5EF4-FFF2-40B4-BE49-F238E27FC236}">
                <a16:creationId xmlns:a16="http://schemas.microsoft.com/office/drawing/2014/main" id="{ECCDCF38-D96F-4BE2-882C-AC766A0307A1}"/>
              </a:ext>
            </a:extLst>
          </p:cNvPr>
          <p:cNvSpPr>
            <a:spLocks noGrp="1"/>
          </p:cNvSpPr>
          <p:nvPr>
            <p:ph idx="1"/>
          </p:nvPr>
        </p:nvSpPr>
        <p:spPr>
          <a:xfrm>
            <a:off x="609600" y="1091971"/>
            <a:ext cx="8143873" cy="5248275"/>
          </a:xfrm>
        </p:spPr>
        <p:txBody>
          <a:bodyPr/>
          <a:lstStyle/>
          <a:p>
            <a:r>
              <a:rPr lang="en-US"/>
              <a:t>Bắt và xử lý ngoại lệ</a:t>
            </a:r>
            <a:endParaRPr lang="en-GB"/>
          </a:p>
        </p:txBody>
      </p:sp>
    </p:spTree>
    <p:extLst>
      <p:ext uri="{BB962C8B-B14F-4D97-AF65-F5344CB8AC3E}">
        <p14:creationId xmlns:p14="http://schemas.microsoft.com/office/powerpoint/2010/main" val="4254399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E0E9E-A7E0-4477-AB76-973AAC9B6B1B}"/>
              </a:ext>
            </a:extLst>
          </p:cNvPr>
          <p:cNvSpPr>
            <a:spLocks noGrp="1"/>
          </p:cNvSpPr>
          <p:nvPr>
            <p:ph type="title"/>
          </p:nvPr>
        </p:nvSpPr>
        <p:spPr/>
        <p:txBody>
          <a:bodyPr/>
          <a:lstStyle/>
          <a:p>
            <a:r>
              <a:rPr lang="en-US"/>
              <a:t>Xử lý ngoại lệ - ví dụ</a:t>
            </a:r>
            <a:endParaRPr lang="en-GB"/>
          </a:p>
        </p:txBody>
      </p:sp>
      <p:pic>
        <p:nvPicPr>
          <p:cNvPr id="8" name="Content Placeholder 7">
            <a:extLst>
              <a:ext uri="{FF2B5EF4-FFF2-40B4-BE49-F238E27FC236}">
                <a16:creationId xmlns:a16="http://schemas.microsoft.com/office/drawing/2014/main" id="{908E517D-ABFE-4141-AC2D-925930B56FD4}"/>
              </a:ext>
            </a:extLst>
          </p:cNvPr>
          <p:cNvPicPr>
            <a:picLocks noGrp="1" noChangeAspect="1"/>
          </p:cNvPicPr>
          <p:nvPr>
            <p:ph idx="1"/>
          </p:nvPr>
        </p:nvPicPr>
        <p:blipFill>
          <a:blip r:embed="rId2"/>
          <a:stretch>
            <a:fillRect/>
          </a:stretch>
        </p:blipFill>
        <p:spPr>
          <a:xfrm>
            <a:off x="828675" y="4848225"/>
            <a:ext cx="7486650" cy="1704975"/>
          </a:xfrm>
        </p:spPr>
      </p:pic>
      <p:sp>
        <p:nvSpPr>
          <p:cNvPr id="4" name="Date Placeholder 3">
            <a:extLst>
              <a:ext uri="{FF2B5EF4-FFF2-40B4-BE49-F238E27FC236}">
                <a16:creationId xmlns:a16="http://schemas.microsoft.com/office/drawing/2014/main" id="{939D187E-D508-4D19-8C7A-F4AC04D04988}"/>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C8624A83-1267-4317-A4B8-9AC305CA9EB7}"/>
              </a:ext>
            </a:extLst>
          </p:cNvPr>
          <p:cNvSpPr>
            <a:spLocks noGrp="1"/>
          </p:cNvSpPr>
          <p:nvPr>
            <p:ph type="sldNum" sz="quarter" idx="11"/>
          </p:nvPr>
        </p:nvSpPr>
        <p:spPr/>
        <p:txBody>
          <a:bodyPr/>
          <a:lstStyle/>
          <a:p>
            <a:pPr>
              <a:defRPr/>
            </a:pPr>
            <a:fld id="{5F4B234B-ADCF-47EA-94FA-1884F3D26864}" type="slidenum">
              <a:rPr lang="en-US" altLang="en-US" smtClean="0"/>
              <a:pPr>
                <a:defRPr/>
              </a:pPr>
              <a:t>91</a:t>
            </a:fld>
            <a:endParaRPr lang="en-US" altLang="en-US"/>
          </a:p>
        </p:txBody>
      </p:sp>
      <p:sp>
        <p:nvSpPr>
          <p:cNvPr id="6" name="TextBox 5">
            <a:extLst>
              <a:ext uri="{FF2B5EF4-FFF2-40B4-BE49-F238E27FC236}">
                <a16:creationId xmlns:a16="http://schemas.microsoft.com/office/drawing/2014/main" id="{7AE6C74C-878D-42CC-AAEE-F723F9B77637}"/>
              </a:ext>
            </a:extLst>
          </p:cNvPr>
          <p:cNvSpPr txBox="1"/>
          <p:nvPr/>
        </p:nvSpPr>
        <p:spPr>
          <a:xfrm>
            <a:off x="1125116" y="1167439"/>
            <a:ext cx="6009979" cy="369331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l"/>
            <a:r>
              <a:rPr lang="en-GB" sz="1800" b="1">
                <a:solidFill>
                  <a:srgbClr val="7F0055"/>
                </a:solidFill>
                <a:latin typeface="Consolas" panose="020B0609020204030204" pitchFamily="49" charset="0"/>
              </a:rPr>
              <a:t>try</a:t>
            </a:r>
            <a:r>
              <a:rPr lang="en-GB" sz="1800" b="1">
                <a:solidFill>
                  <a:srgbClr val="000000"/>
                </a:solidFill>
                <a:latin typeface="Consolas" panose="020B0609020204030204" pitchFamily="49" charset="0"/>
              </a:rPr>
              <a:t> {</a:t>
            </a:r>
          </a:p>
          <a:p>
            <a:pPr algn="l"/>
            <a:r>
              <a:rPr lang="fr-FR" sz="1800" b="1">
                <a:solidFill>
                  <a:srgbClr val="7F0055"/>
                </a:solidFill>
                <a:latin typeface="Consolas" panose="020B0609020204030204" pitchFamily="49" charset="0"/>
              </a:rPr>
              <a:t>int</a:t>
            </a:r>
            <a:r>
              <a:rPr lang="fr-FR" sz="1800" b="1">
                <a:solidFill>
                  <a:srgbClr val="000000"/>
                </a:solidFill>
                <a:latin typeface="Consolas" panose="020B0609020204030204" pitchFamily="49" charset="0"/>
              </a:rPr>
              <a:t> </a:t>
            </a:r>
            <a:r>
              <a:rPr lang="fr-FR" sz="1800" b="1">
                <a:solidFill>
                  <a:srgbClr val="6A3E3E"/>
                </a:solidFill>
                <a:latin typeface="Consolas" panose="020B0609020204030204" pitchFamily="49" charset="0"/>
              </a:rPr>
              <a:t>x</a:t>
            </a:r>
            <a:r>
              <a:rPr lang="fr-FR" sz="1800" b="1">
                <a:solidFill>
                  <a:srgbClr val="000000"/>
                </a:solidFill>
                <a:latin typeface="Consolas" panose="020B0609020204030204" pitchFamily="49" charset="0"/>
              </a:rPr>
              <a:t>=5; </a:t>
            </a:r>
            <a:r>
              <a:rPr lang="fr-FR" sz="1800" b="1">
                <a:solidFill>
                  <a:srgbClr val="7F0055"/>
                </a:solidFill>
                <a:latin typeface="Consolas" panose="020B0609020204030204" pitchFamily="49" charset="0"/>
              </a:rPr>
              <a:t>int</a:t>
            </a:r>
            <a:r>
              <a:rPr lang="fr-FR" sz="1800" b="1">
                <a:solidFill>
                  <a:srgbClr val="000000"/>
                </a:solidFill>
                <a:latin typeface="Consolas" panose="020B0609020204030204" pitchFamily="49" charset="0"/>
              </a:rPr>
              <a:t> </a:t>
            </a:r>
            <a:r>
              <a:rPr lang="fr-FR" sz="1800" b="1">
                <a:solidFill>
                  <a:srgbClr val="6A3E3E"/>
                </a:solidFill>
                <a:latin typeface="Consolas" panose="020B0609020204030204" pitchFamily="49" charset="0"/>
              </a:rPr>
              <a:t>y</a:t>
            </a:r>
            <a:r>
              <a:rPr lang="fr-FR" sz="1800" b="1">
                <a:solidFill>
                  <a:srgbClr val="000000"/>
                </a:solidFill>
                <a:latin typeface="Consolas" panose="020B0609020204030204" pitchFamily="49" charset="0"/>
              </a:rPr>
              <a:t>=5/10;</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"x="</a:t>
            </a:r>
            <a:r>
              <a:rPr lang="en-GB" sz="1800" b="1" i="1">
                <a:solidFill>
                  <a:srgbClr val="000000"/>
                </a:solidFill>
                <a:latin typeface="Consolas" panose="020B0609020204030204" pitchFamily="49" charset="0"/>
              </a:rPr>
              <a:t>+</a:t>
            </a:r>
            <a:r>
              <a:rPr lang="en-GB" sz="1800" b="1" i="1">
                <a:solidFill>
                  <a:srgbClr val="6A3E3E"/>
                </a:solidFill>
                <a:latin typeface="Consolas" panose="020B0609020204030204" pitchFamily="49" charset="0"/>
              </a:rPr>
              <a:t>x</a:t>
            </a:r>
            <a:r>
              <a:rPr lang="en-GB" sz="1800" b="1" i="1">
                <a:solidFill>
                  <a:srgbClr val="000000"/>
                </a:solidFill>
                <a:latin typeface="Consolas" panose="020B0609020204030204" pitchFamily="49" charset="0"/>
              </a:rPr>
              <a:t>);</a:t>
            </a:r>
          </a:p>
          <a:p>
            <a:pPr algn="l"/>
            <a:r>
              <a:rPr lang="es-ES" sz="1800">
                <a:solidFill>
                  <a:srgbClr val="000000"/>
                </a:solidFill>
                <a:latin typeface="Consolas" panose="020B0609020204030204" pitchFamily="49" charset="0"/>
              </a:rPr>
              <a:t>System.</a:t>
            </a:r>
            <a:r>
              <a:rPr lang="es-ES" sz="1800" b="1" i="1">
                <a:solidFill>
                  <a:srgbClr val="0000C0"/>
                </a:solidFill>
                <a:latin typeface="Consolas" panose="020B0609020204030204" pitchFamily="49" charset="0"/>
              </a:rPr>
              <a:t>out</a:t>
            </a:r>
            <a:r>
              <a:rPr lang="es-ES" sz="1800" b="1" i="1">
                <a:solidFill>
                  <a:srgbClr val="000000"/>
                </a:solidFill>
                <a:latin typeface="Consolas" panose="020B0609020204030204" pitchFamily="49" charset="0"/>
              </a:rPr>
              <a:t>.println(</a:t>
            </a:r>
            <a:r>
              <a:rPr lang="es-ES" sz="1800" b="1" i="1">
                <a:solidFill>
                  <a:srgbClr val="2A00FF"/>
                </a:solidFill>
                <a:latin typeface="Consolas" panose="020B0609020204030204" pitchFamily="49" charset="0"/>
              </a:rPr>
              <a:t>"y="</a:t>
            </a:r>
            <a:r>
              <a:rPr lang="es-ES" sz="1800" b="1" i="1">
                <a:solidFill>
                  <a:srgbClr val="000000"/>
                </a:solidFill>
                <a:latin typeface="Consolas" panose="020B0609020204030204" pitchFamily="49" charset="0"/>
              </a:rPr>
              <a:t>+</a:t>
            </a:r>
            <a:r>
              <a:rPr lang="es-ES" sz="1800" b="1" i="1">
                <a:solidFill>
                  <a:srgbClr val="6A3E3E"/>
                </a:solidFill>
                <a:latin typeface="Consolas" panose="020B0609020204030204" pitchFamily="49" charset="0"/>
              </a:rPr>
              <a:t>y</a:t>
            </a:r>
            <a:r>
              <a:rPr lang="es-ES" sz="1800" b="1" i="1">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int</a:t>
            </a:r>
            <a:r>
              <a:rPr lang="en-GB" sz="1800" b="1">
                <a:solidFill>
                  <a:srgbClr val="000000"/>
                </a:solidFill>
                <a:latin typeface="Consolas" panose="020B0609020204030204" pitchFamily="49" charset="0"/>
              </a:rPr>
              <a:t> </a:t>
            </a:r>
            <a:r>
              <a:rPr lang="en-GB" sz="1800" b="1">
                <a:solidFill>
                  <a:srgbClr val="6A3E3E"/>
                </a:solidFill>
                <a:latin typeface="Consolas" panose="020B0609020204030204" pitchFamily="49" charset="0"/>
              </a:rPr>
              <a:t>z</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x</a:t>
            </a:r>
            <a:r>
              <a:rPr lang="en-GB" sz="1800" b="1">
                <a:solidFill>
                  <a:srgbClr val="000000"/>
                </a:solidFill>
                <a:latin typeface="Consolas" panose="020B0609020204030204" pitchFamily="49" charset="0"/>
              </a:rPr>
              <a:t>/</a:t>
            </a:r>
            <a:r>
              <a:rPr lang="en-GB" sz="1800" b="1">
                <a:solidFill>
                  <a:srgbClr val="6A3E3E"/>
                </a:solidFill>
                <a:latin typeface="Consolas" panose="020B0609020204030204" pitchFamily="49" charset="0"/>
              </a:rPr>
              <a:t>y</a:t>
            </a:r>
            <a:r>
              <a:rPr lang="en-GB" sz="1800" b="1">
                <a:solidFill>
                  <a:srgbClr val="000000"/>
                </a:solidFill>
                <a:latin typeface="Consolas" panose="020B0609020204030204" pitchFamily="49" charset="0"/>
              </a:rPr>
              <a:t>;</a:t>
            </a:r>
            <a:r>
              <a:rPr lang="en-GB" sz="1800" b="1">
                <a:solidFill>
                  <a:srgbClr val="3F7F5F"/>
                </a:solidFill>
                <a:latin typeface="Consolas" panose="020B0609020204030204" pitchFamily="49" charset="0"/>
              </a:rPr>
              <a:t>//</a:t>
            </a:r>
            <a:r>
              <a:rPr lang="en-GB" sz="1800" b="1" u="sng">
                <a:solidFill>
                  <a:srgbClr val="3F7F5F"/>
                </a:solidFill>
                <a:latin typeface="Consolas" panose="020B0609020204030204" pitchFamily="49" charset="0"/>
              </a:rPr>
              <a:t>báo lỗi và tắt ngang=Uncheck error</a:t>
            </a:r>
          </a:p>
          <a:p>
            <a:pPr algn="l"/>
            <a:r>
              <a:rPr lang="pl-PL" sz="1800">
                <a:solidFill>
                  <a:srgbClr val="000000"/>
                </a:solidFill>
                <a:latin typeface="Consolas" panose="020B0609020204030204" pitchFamily="49" charset="0"/>
              </a:rPr>
              <a:t>System.</a:t>
            </a:r>
            <a:r>
              <a:rPr lang="pl-PL" sz="1800" b="1" i="1">
                <a:solidFill>
                  <a:srgbClr val="0000C0"/>
                </a:solidFill>
                <a:latin typeface="Consolas" panose="020B0609020204030204" pitchFamily="49" charset="0"/>
              </a:rPr>
              <a:t>out</a:t>
            </a:r>
            <a:r>
              <a:rPr lang="pl-PL" sz="1800" b="1" i="1">
                <a:solidFill>
                  <a:srgbClr val="000000"/>
                </a:solidFill>
                <a:latin typeface="Consolas" panose="020B0609020204030204" pitchFamily="49" charset="0"/>
              </a:rPr>
              <a:t>.println(</a:t>
            </a:r>
            <a:r>
              <a:rPr lang="pl-PL" sz="1800" b="1" i="1">
                <a:solidFill>
                  <a:srgbClr val="2A00FF"/>
                </a:solidFill>
                <a:latin typeface="Consolas" panose="020B0609020204030204" pitchFamily="49" charset="0"/>
              </a:rPr>
              <a:t>"z="</a:t>
            </a:r>
            <a:r>
              <a:rPr lang="pl-PL" sz="1800" b="1" i="1">
                <a:solidFill>
                  <a:srgbClr val="000000"/>
                </a:solidFill>
                <a:latin typeface="Consolas" panose="020B0609020204030204" pitchFamily="49" charset="0"/>
              </a:rPr>
              <a:t>+</a:t>
            </a:r>
            <a:r>
              <a:rPr lang="pl-PL" sz="1800" b="1" i="1">
                <a:solidFill>
                  <a:srgbClr val="6A3E3E"/>
                </a:solidFill>
                <a:latin typeface="Consolas" panose="020B0609020204030204" pitchFamily="49" charset="0"/>
              </a:rPr>
              <a:t>z</a:t>
            </a:r>
            <a:r>
              <a:rPr lang="pl-PL" sz="1800" b="1" i="1">
                <a:solidFill>
                  <a:srgbClr val="000000"/>
                </a:solidFill>
                <a:latin typeface="Consolas" panose="020B0609020204030204" pitchFamily="49" charset="0"/>
              </a:rPr>
              <a:t>);</a:t>
            </a:r>
          </a:p>
          <a:p>
            <a:pPr algn="l"/>
            <a:endParaRPr lang="en-GB" sz="1800">
              <a:latin typeface="Consolas" panose="020B0609020204030204" pitchFamily="49" charset="0"/>
            </a:endParaRPr>
          </a:p>
          <a:p>
            <a:pPr algn="l"/>
            <a:r>
              <a:rPr lang="en-GB" sz="1800">
                <a:solidFill>
                  <a:srgbClr val="000000"/>
                </a:solidFill>
                <a:latin typeface="Consolas" panose="020B0609020204030204" pitchFamily="49" charset="0"/>
              </a:rPr>
              <a:t>}</a:t>
            </a:r>
          </a:p>
          <a:p>
            <a:pPr algn="l"/>
            <a:r>
              <a:rPr lang="en-GB" sz="1800" b="1">
                <a:solidFill>
                  <a:srgbClr val="7F0055"/>
                </a:solidFill>
                <a:latin typeface="Consolas" panose="020B0609020204030204" pitchFamily="49" charset="0"/>
              </a:rPr>
              <a:t>catch</a:t>
            </a:r>
            <a:r>
              <a:rPr lang="en-GB" sz="1800" b="1">
                <a:solidFill>
                  <a:srgbClr val="000000"/>
                </a:solidFill>
                <a:latin typeface="Consolas" panose="020B0609020204030204" pitchFamily="49" charset="0"/>
              </a:rPr>
              <a:t>(Exception </a:t>
            </a:r>
            <a:r>
              <a:rPr lang="en-GB" sz="1800" b="1">
                <a:solidFill>
                  <a:srgbClr val="6A3E3E"/>
                </a:solidFill>
                <a:latin typeface="Consolas" panose="020B0609020204030204" pitchFamily="49" charset="0"/>
              </a:rPr>
              <a:t>ex</a:t>
            </a:r>
            <a:r>
              <a:rPr lang="en-GB" sz="1800" b="1">
                <a:solidFill>
                  <a:srgbClr val="000000"/>
                </a:solidFill>
                <a:latin typeface="Consolas" panose="020B0609020204030204" pitchFamily="49" charset="0"/>
              </a:rPr>
              <a:t>) {</a:t>
            </a:r>
          </a:p>
          <a:p>
            <a:pPr algn="l"/>
            <a:r>
              <a:rPr lang="en-GB" sz="1800">
                <a:solidFill>
                  <a:srgbClr val="000000"/>
                </a:solidFill>
                <a:latin typeface="Consolas" panose="020B0609020204030204" pitchFamily="49" charset="0"/>
              </a:rPr>
              <a:t>System.</a:t>
            </a:r>
            <a:r>
              <a:rPr lang="en-GB" sz="1800" b="1" i="1">
                <a:solidFill>
                  <a:srgbClr val="0000C0"/>
                </a:solidFill>
                <a:latin typeface="Consolas" panose="020B0609020204030204" pitchFamily="49" charset="0"/>
              </a:rPr>
              <a:t>out</a:t>
            </a:r>
            <a:r>
              <a:rPr lang="en-GB" sz="1800" b="1" i="1">
                <a:solidFill>
                  <a:srgbClr val="000000"/>
                </a:solidFill>
                <a:latin typeface="Consolas" panose="020B0609020204030204" pitchFamily="49" charset="0"/>
              </a:rPr>
              <a:t>.println(</a:t>
            </a:r>
            <a:r>
              <a:rPr lang="en-GB" sz="1800" b="1" i="1">
                <a:solidFill>
                  <a:srgbClr val="2A00FF"/>
                </a:solidFill>
                <a:latin typeface="Consolas" panose="020B0609020204030204" pitchFamily="49" charset="0"/>
              </a:rPr>
              <a:t>"Có lỗi, chỉ tiết:\n"</a:t>
            </a:r>
            <a:r>
              <a:rPr lang="en-GB" sz="1800" b="1" i="1">
                <a:solidFill>
                  <a:srgbClr val="000000"/>
                </a:solidFill>
                <a:latin typeface="Consolas" panose="020B0609020204030204" pitchFamily="49" charset="0"/>
              </a:rPr>
              <a:t>);</a:t>
            </a:r>
          </a:p>
          <a:p>
            <a:pPr algn="l"/>
            <a:r>
              <a:rPr lang="en-GB" sz="1800">
                <a:solidFill>
                  <a:srgbClr val="6A3E3E"/>
                </a:solidFill>
                <a:latin typeface="Consolas" panose="020B0609020204030204" pitchFamily="49" charset="0"/>
              </a:rPr>
              <a:t>ex</a:t>
            </a:r>
            <a:r>
              <a:rPr lang="en-GB" sz="1800">
                <a:solidFill>
                  <a:srgbClr val="000000"/>
                </a:solidFill>
                <a:latin typeface="Consolas" panose="020B0609020204030204" pitchFamily="49" charset="0"/>
              </a:rPr>
              <a:t>.printStackTrace();</a:t>
            </a:r>
          </a:p>
          <a:p>
            <a:pPr algn="l"/>
            <a:r>
              <a:rPr lang="en-GB" sz="1800">
                <a:solidFill>
                  <a:srgbClr val="000000"/>
                </a:solidFill>
                <a:latin typeface="Consolas" panose="020B0609020204030204" pitchFamily="49" charset="0"/>
              </a:rPr>
              <a:t>}</a:t>
            </a:r>
          </a:p>
          <a:p>
            <a:pPr algn="l"/>
            <a:r>
              <a:rPr lang="vi-VN" sz="1800">
                <a:solidFill>
                  <a:srgbClr val="000000"/>
                </a:solidFill>
                <a:latin typeface="Consolas" panose="020B0609020204030204" pitchFamily="49" charset="0"/>
              </a:rPr>
              <a:t>System.</a:t>
            </a:r>
            <a:r>
              <a:rPr lang="vi-VN" sz="1800" b="1" i="1">
                <a:solidFill>
                  <a:srgbClr val="0000C0"/>
                </a:solidFill>
                <a:latin typeface="Consolas" panose="020B0609020204030204" pitchFamily="49" charset="0"/>
              </a:rPr>
              <a:t>out</a:t>
            </a:r>
            <a:r>
              <a:rPr lang="vi-VN" sz="1800" b="1" i="1">
                <a:solidFill>
                  <a:srgbClr val="000000"/>
                </a:solidFill>
                <a:latin typeface="Consolas" panose="020B0609020204030204" pitchFamily="49" charset="0"/>
              </a:rPr>
              <a:t>.println(</a:t>
            </a:r>
            <a:r>
              <a:rPr lang="vi-VN" sz="1800" b="1" i="1">
                <a:solidFill>
                  <a:srgbClr val="2A00FF"/>
                </a:solidFill>
                <a:latin typeface="Consolas" panose="020B0609020204030204" pitchFamily="49" charset="0"/>
              </a:rPr>
              <a:t>"Cảm ơn bạn đẫ thử"</a:t>
            </a:r>
            <a:r>
              <a:rPr lang="vi-VN" sz="1800" b="1" i="1">
                <a:solidFill>
                  <a:srgbClr val="000000"/>
                </a:solidFill>
                <a:latin typeface="Consolas" panose="020B0609020204030204" pitchFamily="49" charset="0"/>
              </a:rPr>
              <a:t>);</a:t>
            </a:r>
            <a:endParaRPr lang="en-GB"/>
          </a:p>
        </p:txBody>
      </p:sp>
    </p:spTree>
    <p:extLst>
      <p:ext uri="{BB962C8B-B14F-4D97-AF65-F5344CB8AC3E}">
        <p14:creationId xmlns:p14="http://schemas.microsoft.com/office/powerpoint/2010/main" val="15187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FA09F-4CA8-44E9-A1E7-78103D93F9FC}"/>
              </a:ext>
            </a:extLst>
          </p:cNvPr>
          <p:cNvSpPr>
            <a:spLocks noGrp="1"/>
          </p:cNvSpPr>
          <p:nvPr>
            <p:ph type="title"/>
          </p:nvPr>
        </p:nvSpPr>
        <p:spPr/>
        <p:txBody>
          <a:bodyPr/>
          <a:lstStyle/>
          <a:p>
            <a:r>
              <a:rPr lang="en-US"/>
              <a:t>Xử lý ngoại lệ</a:t>
            </a:r>
            <a:endParaRPr lang="en-GB"/>
          </a:p>
        </p:txBody>
      </p:sp>
      <p:sp>
        <p:nvSpPr>
          <p:cNvPr id="4" name="Date Placeholder 3">
            <a:extLst>
              <a:ext uri="{FF2B5EF4-FFF2-40B4-BE49-F238E27FC236}">
                <a16:creationId xmlns:a16="http://schemas.microsoft.com/office/drawing/2014/main" id="{5F01CFC1-0030-4C8B-9267-36AD4EE4382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3F6FAC58-7544-4935-93B9-E71571920A6C}"/>
              </a:ext>
            </a:extLst>
          </p:cNvPr>
          <p:cNvSpPr>
            <a:spLocks noGrp="1"/>
          </p:cNvSpPr>
          <p:nvPr>
            <p:ph type="sldNum" sz="quarter" idx="11"/>
          </p:nvPr>
        </p:nvSpPr>
        <p:spPr/>
        <p:txBody>
          <a:bodyPr/>
          <a:lstStyle/>
          <a:p>
            <a:pPr>
              <a:defRPr/>
            </a:pPr>
            <a:fld id="{5F4B234B-ADCF-47EA-94FA-1884F3D26864}" type="slidenum">
              <a:rPr lang="en-US" altLang="en-US" smtClean="0"/>
              <a:pPr>
                <a:defRPr/>
              </a:pPr>
              <a:t>92</a:t>
            </a:fld>
            <a:endParaRPr lang="en-US" altLang="en-US"/>
          </a:p>
        </p:txBody>
      </p:sp>
      <p:sp>
        <p:nvSpPr>
          <p:cNvPr id="9" name="Content Placeholder 5">
            <a:extLst>
              <a:ext uri="{FF2B5EF4-FFF2-40B4-BE49-F238E27FC236}">
                <a16:creationId xmlns:a16="http://schemas.microsoft.com/office/drawing/2014/main" id="{ECCDCF38-D96F-4BE2-882C-AC766A0307A1}"/>
              </a:ext>
            </a:extLst>
          </p:cNvPr>
          <p:cNvSpPr>
            <a:spLocks noGrp="1"/>
          </p:cNvSpPr>
          <p:nvPr>
            <p:ph idx="1"/>
          </p:nvPr>
        </p:nvSpPr>
        <p:spPr>
          <a:xfrm>
            <a:off x="609600" y="1091971"/>
            <a:ext cx="8143873" cy="5248275"/>
          </a:xfrm>
        </p:spPr>
        <p:txBody>
          <a:bodyPr/>
          <a:lstStyle/>
          <a:p>
            <a:r>
              <a:rPr lang="en-US"/>
              <a:t>Chuyển tiếp ngoại lệ</a:t>
            </a:r>
          </a:p>
          <a:p>
            <a:pPr lvl="1"/>
            <a:r>
              <a:rPr lang="en-US"/>
              <a:t>Phương </a:t>
            </a:r>
            <a:r>
              <a:rPr lang="en-US" sz="2800"/>
              <a:t>thức A</a:t>
            </a:r>
            <a:r>
              <a:rPr lang="vi-VN" sz="2800"/>
              <a:t> có thể “</a:t>
            </a:r>
            <a:r>
              <a:rPr lang="en-US" sz="2800"/>
              <a:t>chuyển</a:t>
            </a:r>
            <a:r>
              <a:rPr lang="vi-VN" sz="2800"/>
              <a:t> tiếp” ngoại lệ cho các phương thức sẽ gọi phương thức A xử lý</a:t>
            </a:r>
            <a:r>
              <a:rPr lang="en-US" sz="2800"/>
              <a:t>.</a:t>
            </a:r>
            <a:endParaRPr lang="vi-VN" sz="2800"/>
          </a:p>
          <a:p>
            <a:pPr lvl="1"/>
            <a:r>
              <a:rPr lang="en-GB"/>
              <a:t>Cú pháp: </a:t>
            </a:r>
            <a:r>
              <a:rPr lang="vi-VN" sz="2800"/>
              <a:t>thêm lệnh </a:t>
            </a:r>
            <a:r>
              <a:rPr lang="vi-VN" sz="2800">
                <a:solidFill>
                  <a:srgbClr val="00B050"/>
                </a:solidFill>
              </a:rPr>
              <a:t>throws</a:t>
            </a:r>
            <a:r>
              <a:rPr lang="en-US" sz="2800">
                <a:solidFill>
                  <a:srgbClr val="00B050"/>
                </a:solidFill>
              </a:rPr>
              <a:t> </a:t>
            </a:r>
            <a:r>
              <a:rPr lang="vi-VN" sz="2800">
                <a:solidFill>
                  <a:srgbClr val="00B050"/>
                </a:solidFill>
              </a:rPr>
              <a:t>&lt;loại ngoại lệ&gt;</a:t>
            </a:r>
            <a:r>
              <a:rPr lang="en-US" sz="2800"/>
              <a:t> </a:t>
            </a:r>
            <a:r>
              <a:rPr lang="vi-VN" sz="2800"/>
              <a:t>vào sau khai báo phương thức, trước dấu ngoặc nhọn </a:t>
            </a:r>
            <a:r>
              <a:rPr lang="vi-VN" sz="2800">
                <a:solidFill>
                  <a:srgbClr val="00B050"/>
                </a:solidFill>
              </a:rPr>
              <a:t>{</a:t>
            </a:r>
            <a:endParaRPr lang="en-GB"/>
          </a:p>
        </p:txBody>
      </p:sp>
      <p:sp>
        <p:nvSpPr>
          <p:cNvPr id="10" name="Rectangle 9">
            <a:extLst>
              <a:ext uri="{FF2B5EF4-FFF2-40B4-BE49-F238E27FC236}">
                <a16:creationId xmlns:a16="http://schemas.microsoft.com/office/drawing/2014/main" id="{1F17023F-DE0F-4E6A-8606-0EB52893E3AD}"/>
              </a:ext>
            </a:extLst>
          </p:cNvPr>
          <p:cNvSpPr/>
          <p:nvPr/>
        </p:nvSpPr>
        <p:spPr>
          <a:xfrm>
            <a:off x="1422760" y="3619444"/>
            <a:ext cx="6933460" cy="268517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b="1" dirty="0">
                <a:latin typeface="Times New Roman" panose="02020603050405020304" pitchFamily="18" charset="0"/>
                <a:cs typeface="Times New Roman" panose="02020603050405020304" pitchFamily="18" charset="0"/>
              </a:rPr>
              <a:t>public </a:t>
            </a:r>
            <a:r>
              <a:rPr lang="en-US" dirty="0">
                <a:latin typeface="Times New Roman" panose="02020603050405020304" pitchFamily="18" charset="0"/>
                <a:cs typeface="Times New Roman" panose="02020603050405020304" pitchFamily="18" charset="0"/>
              </a:rPr>
              <a:t>void </a:t>
            </a:r>
            <a:r>
              <a:rPr lang="en-US" dirty="0" err="1">
                <a:latin typeface="Times New Roman" panose="02020603050405020304" pitchFamily="18" charset="0"/>
                <a:cs typeface="Times New Roman" panose="02020603050405020304" pitchFamily="18" charset="0"/>
              </a:rPr>
              <a:t>readFile</a:t>
            </a:r>
            <a:r>
              <a:rPr lang="en-US" dirty="0">
                <a:latin typeface="Times New Roman" panose="02020603050405020304" pitchFamily="18" charset="0"/>
                <a:cs typeface="Times New Roman" panose="02020603050405020304" pitchFamily="18" charset="0"/>
              </a:rPr>
              <a:t> (String </a:t>
            </a:r>
            <a:r>
              <a:rPr lang="en-US" dirty="0" err="1">
                <a:latin typeface="Times New Roman" panose="02020603050405020304" pitchFamily="18" charset="0"/>
                <a:cs typeface="Times New Roman" panose="02020603050405020304" pitchFamily="18" charset="0"/>
              </a:rPr>
              <a:t>fname</a:t>
            </a:r>
            <a:r>
              <a:rPr lang="en-US" dirty="0">
                <a:latin typeface="Times New Roman" panose="02020603050405020304" pitchFamily="18" charset="0"/>
                <a:cs typeface="Times New Roman" panose="02020603050405020304" pitchFamily="18" charset="0"/>
              </a:rPr>
              <a:t>,...) </a:t>
            </a:r>
            <a:r>
              <a:rPr lang="en-US" b="1" dirty="0">
                <a:solidFill>
                  <a:srgbClr val="FF0000"/>
                </a:solidFill>
                <a:latin typeface="Times New Roman" panose="02020603050405020304" pitchFamily="18" charset="0"/>
                <a:cs typeface="Times New Roman" panose="02020603050405020304" pitchFamily="18" charset="0"/>
              </a:rPr>
              <a:t>throws</a:t>
            </a:r>
            <a:r>
              <a:rPr lang="en-US" b="1" dirty="0">
                <a:latin typeface="Times New Roman" panose="02020603050405020304" pitchFamily="18" charset="0"/>
                <a:cs typeface="Times New Roman" panose="02020603050405020304" pitchFamily="18" charset="0"/>
              </a:rPr>
              <a:t> </a:t>
            </a:r>
            <a:r>
              <a:rPr lang="en-US" dirty="0" err="1">
                <a:solidFill>
                  <a:srgbClr val="00B050"/>
                </a:solidFill>
                <a:latin typeface="Times New Roman" panose="02020603050405020304" pitchFamily="18" charset="0"/>
                <a:cs typeface="Times New Roman" panose="02020603050405020304" pitchFamily="18" charset="0"/>
              </a:rPr>
              <a:t>FileNotFoundException</a:t>
            </a:r>
            <a:r>
              <a:rPr lang="en-US" dirty="0">
                <a:solidFill>
                  <a:schemeClr val="tx1"/>
                </a:solidFill>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p>
          <a:p>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lệnh</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đọc</a:t>
            </a:r>
            <a:r>
              <a:rPr lang="en-US" i="1" dirty="0">
                <a:latin typeface="Times New Roman" panose="02020603050405020304" pitchFamily="18" charset="0"/>
                <a:cs typeface="Times New Roman" panose="02020603050405020304" pitchFamily="18" charset="0"/>
              </a:rPr>
              <a:t> file </a:t>
            </a:r>
            <a:r>
              <a:rPr lang="en-US" i="1" dirty="0" err="1">
                <a:latin typeface="Times New Roman" panose="02020603050405020304" pitchFamily="18" charset="0"/>
                <a:cs typeface="Times New Roman" panose="02020603050405020304" pitchFamily="18" charset="0"/>
              </a:rPr>
              <a:t>có</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thể</a:t>
            </a:r>
            <a:r>
              <a:rPr lang="en-US" i="1" dirty="0">
                <a:latin typeface="Times New Roman" panose="02020603050405020304" pitchFamily="18" charset="0"/>
                <a:cs typeface="Times New Roman" panose="02020603050405020304" pitchFamily="18" charset="0"/>
              </a:rPr>
              <a:t> </a:t>
            </a:r>
            <a:r>
              <a:rPr lang="en-US" i="1" dirty="0" err="1">
                <a:latin typeface="Times New Roman" panose="02020603050405020304" pitchFamily="18" charset="0"/>
                <a:cs typeface="Times New Roman" panose="02020603050405020304" pitchFamily="18" charset="0"/>
              </a:rPr>
              <a:t>sinh</a:t>
            </a:r>
            <a:r>
              <a:rPr lang="en-US" i="1" dirty="0">
                <a:latin typeface="Times New Roman" panose="02020603050405020304" pitchFamily="18" charset="0"/>
                <a:cs typeface="Times New Roman" panose="02020603050405020304" pitchFamily="18" charset="0"/>
              </a:rPr>
              <a:t> ra </a:t>
            </a:r>
            <a:r>
              <a:rPr lang="en-US" i="1" dirty="0" err="1">
                <a:latin typeface="Times New Roman" panose="02020603050405020304" pitchFamily="18" charset="0"/>
                <a:cs typeface="Times New Roman" panose="02020603050405020304" pitchFamily="18" charset="0"/>
              </a:rPr>
              <a:t>FileNotFoundException</a:t>
            </a:r>
            <a:endParaRPr lang="en-US" dirty="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try{</a:t>
            </a:r>
          </a:p>
          <a:p>
            <a:r>
              <a:rPr lang="en-US">
                <a:latin typeface="Times New Roman" panose="02020603050405020304" pitchFamily="18" charset="0"/>
                <a:cs typeface="Times New Roman" panose="02020603050405020304" pitchFamily="18" charset="0"/>
              </a:rPr>
              <a:t>		//lệnh</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catch(Exception ex){</a:t>
            </a:r>
          </a:p>
          <a:p>
            <a:r>
              <a:rPr lang="en-US">
                <a:latin typeface="Times New Roman" panose="02020603050405020304" pitchFamily="18" charset="0"/>
                <a:cs typeface="Times New Roman" panose="02020603050405020304" pitchFamily="18" charset="0"/>
              </a:rPr>
              <a:t>		throw ex</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1227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8D0C-44E7-41AA-84D8-1D436C8A0508}"/>
              </a:ext>
            </a:extLst>
          </p:cNvPr>
          <p:cNvSpPr>
            <a:spLocks noGrp="1"/>
          </p:cNvSpPr>
          <p:nvPr>
            <p:ph type="title"/>
          </p:nvPr>
        </p:nvSpPr>
        <p:spPr/>
        <p:txBody>
          <a:bodyPr/>
          <a:lstStyle/>
          <a:p>
            <a:r>
              <a:rPr lang="en-US"/>
              <a:t>Bài tập rèn luyện 1 </a:t>
            </a:r>
            <a:r>
              <a:rPr lang="en-US" baseline="30000">
                <a:solidFill>
                  <a:schemeClr val="bg1">
                    <a:lumMod val="75000"/>
                  </a:schemeClr>
                </a:solidFill>
              </a:rPr>
              <a:t>[15]</a:t>
            </a:r>
            <a:endParaRPr lang="en-GB"/>
          </a:p>
        </p:txBody>
      </p:sp>
      <p:sp>
        <p:nvSpPr>
          <p:cNvPr id="3" name="Content Placeholder 2">
            <a:extLst>
              <a:ext uri="{FF2B5EF4-FFF2-40B4-BE49-F238E27FC236}">
                <a16:creationId xmlns:a16="http://schemas.microsoft.com/office/drawing/2014/main" id="{D56F7066-BA88-4408-AAC4-56CBAD60E094}"/>
              </a:ext>
            </a:extLst>
          </p:cNvPr>
          <p:cNvSpPr>
            <a:spLocks noGrp="1"/>
          </p:cNvSpPr>
          <p:nvPr>
            <p:ph idx="1"/>
          </p:nvPr>
        </p:nvSpPr>
        <p:spPr>
          <a:xfrm>
            <a:off x="609600" y="1016732"/>
            <a:ext cx="8143873" cy="5248275"/>
          </a:xfrm>
        </p:spPr>
        <p:txBody>
          <a:bodyPr/>
          <a:lstStyle/>
          <a:p>
            <a:r>
              <a:rPr lang="en-US" sz="2600"/>
              <a:t>Xây dựng lớp NhanVien, biết</a:t>
            </a:r>
          </a:p>
          <a:p>
            <a:pPr lvl="1"/>
            <a:r>
              <a:rPr lang="en-US" sz="2600"/>
              <a:t>Ho,Ten, Sóp lần lượt là các thuộc tính họ, tên và số sản phẩm của nhân viê</a:t>
            </a:r>
          </a:p>
          <a:p>
            <a:pPr lvl="1"/>
            <a:r>
              <a:rPr lang="en-US" sz="2600"/>
              <a:t>Viết hàm khởi tạo NhanVien(String, String, int), hàm này sẽ khởi tạo họ, tên, số sản phẩm của nhân viên; hàm phải kiểm tra số sản phẩm là số lớn hơn hoặc bằng 0, nếu là số âm thì gán giá trị cho SoSP bằng 0.</a:t>
            </a:r>
          </a:p>
          <a:p>
            <a:pPr lvl="1"/>
            <a:r>
              <a:rPr lang="en-US" sz="2600"/>
              <a:t>Viết các hàm lấy và gán giá trị cho thuộc tính của lớp (các hàm get/set)</a:t>
            </a:r>
          </a:p>
          <a:p>
            <a:pPr lvl="1"/>
            <a:r>
              <a:rPr lang="en-US" sz="2600"/>
              <a:t>Viết hàm getLuong() để tính lương cho nhân viên, lương = số sản phẩm*đơn giá, với đơn giá tùy thuộc vào số sản phẩm như sau:</a:t>
            </a:r>
            <a:endParaRPr lang="en-GB" sz="2600"/>
          </a:p>
        </p:txBody>
      </p:sp>
      <p:sp>
        <p:nvSpPr>
          <p:cNvPr id="4" name="Date Placeholder 3">
            <a:extLst>
              <a:ext uri="{FF2B5EF4-FFF2-40B4-BE49-F238E27FC236}">
                <a16:creationId xmlns:a16="http://schemas.microsoft.com/office/drawing/2014/main" id="{8C5B4E98-612A-4D34-B23B-D758DFF9E9D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FE5691C9-0FD9-4CD3-87F8-89A4BB6187F1}"/>
              </a:ext>
            </a:extLst>
          </p:cNvPr>
          <p:cNvSpPr>
            <a:spLocks noGrp="1"/>
          </p:cNvSpPr>
          <p:nvPr>
            <p:ph type="sldNum" sz="quarter" idx="11"/>
          </p:nvPr>
        </p:nvSpPr>
        <p:spPr/>
        <p:txBody>
          <a:bodyPr/>
          <a:lstStyle/>
          <a:p>
            <a:pPr>
              <a:defRPr/>
            </a:pPr>
            <a:fld id="{5F4B234B-ADCF-47EA-94FA-1884F3D26864}" type="slidenum">
              <a:rPr lang="en-US" altLang="en-US" smtClean="0"/>
              <a:pPr>
                <a:defRPr/>
              </a:pPr>
              <a:t>93</a:t>
            </a:fld>
            <a:endParaRPr lang="en-US" altLang="en-US"/>
          </a:p>
        </p:txBody>
      </p:sp>
    </p:spTree>
    <p:extLst>
      <p:ext uri="{BB962C8B-B14F-4D97-AF65-F5344CB8AC3E}">
        <p14:creationId xmlns:p14="http://schemas.microsoft.com/office/powerpoint/2010/main" val="2979501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C8D0C-44E7-41AA-84D8-1D436C8A0508}"/>
              </a:ext>
            </a:extLst>
          </p:cNvPr>
          <p:cNvSpPr>
            <a:spLocks noGrp="1"/>
          </p:cNvSpPr>
          <p:nvPr>
            <p:ph type="title"/>
          </p:nvPr>
        </p:nvSpPr>
        <p:spPr/>
        <p:txBody>
          <a:bodyPr/>
          <a:lstStyle/>
          <a:p>
            <a:r>
              <a:rPr lang="en-US"/>
              <a:t>Bài tập rèn luyện 1 </a:t>
            </a:r>
            <a:r>
              <a:rPr lang="en-US" baseline="30000">
                <a:solidFill>
                  <a:schemeClr val="bg1">
                    <a:lumMod val="75000"/>
                  </a:schemeClr>
                </a:solidFill>
              </a:rPr>
              <a:t>[15]</a:t>
            </a:r>
            <a:endParaRPr lang="en-GB"/>
          </a:p>
        </p:txBody>
      </p:sp>
      <p:sp>
        <p:nvSpPr>
          <p:cNvPr id="10" name="Content Placeholder 9">
            <a:extLst>
              <a:ext uri="{FF2B5EF4-FFF2-40B4-BE49-F238E27FC236}">
                <a16:creationId xmlns:a16="http://schemas.microsoft.com/office/drawing/2014/main" id="{326361E6-7E9F-4716-9D6B-88BA936FABAC}"/>
              </a:ext>
            </a:extLst>
          </p:cNvPr>
          <p:cNvSpPr>
            <a:spLocks noGrp="1"/>
          </p:cNvSpPr>
          <p:nvPr>
            <p:ph sz="half" idx="1"/>
          </p:nvPr>
        </p:nvSpPr>
        <p:spPr>
          <a:xfrm>
            <a:off x="29580" y="1672779"/>
            <a:ext cx="4758444" cy="4672545"/>
          </a:xfrm>
        </p:spPr>
        <p:txBody>
          <a:bodyPr/>
          <a:lstStyle/>
          <a:p>
            <a:endParaRPr lang="en-US"/>
          </a:p>
          <a:p>
            <a:endParaRPr lang="en-US"/>
          </a:p>
          <a:p>
            <a:endParaRPr lang="en-US"/>
          </a:p>
          <a:p>
            <a:pPr lvl="1"/>
            <a:r>
              <a:rPr lang="en-US"/>
              <a:t>Viết hàm LonHon(NhanVien nv2): hàm này trả về giá trị true khi số sản phẩm (SoSP) lớn hơn số sản phẩm của nv2, ngược lại trả về false</a:t>
            </a:r>
          </a:p>
          <a:p>
            <a:pPr lvl="1"/>
            <a:r>
              <a:rPr lang="en-US"/>
              <a:t>Viết hàm main sử dụng lớp NhanVien theo yêu cầu sau:</a:t>
            </a:r>
            <a:endParaRPr lang="en-GB"/>
          </a:p>
        </p:txBody>
      </p:sp>
      <p:sp>
        <p:nvSpPr>
          <p:cNvPr id="4" name="Date Placeholder 3">
            <a:extLst>
              <a:ext uri="{FF2B5EF4-FFF2-40B4-BE49-F238E27FC236}">
                <a16:creationId xmlns:a16="http://schemas.microsoft.com/office/drawing/2014/main" id="{8C5B4E98-612A-4D34-B23B-D758DFF9E9D5}"/>
              </a:ext>
            </a:extLst>
          </p:cNvPr>
          <p:cNvSpPr>
            <a:spLocks noGrp="1"/>
          </p:cNvSpPr>
          <p:nvPr>
            <p:ph type="dt" sz="half" idx="10"/>
          </p:nvPr>
        </p:nvSpPr>
        <p:spPr/>
        <p:txBody>
          <a:bodyPr/>
          <a:lstStyle/>
          <a:p>
            <a:pPr>
              <a:defRPr/>
            </a:pPr>
            <a:r>
              <a:rPr lang="en-US"/>
              <a:t>Chương 2-Lập trình hướng đối tượng với Java</a:t>
            </a:r>
            <a:endParaRPr lang="en-US" dirty="0"/>
          </a:p>
        </p:txBody>
      </p:sp>
      <p:sp>
        <p:nvSpPr>
          <p:cNvPr id="5" name="Slide Number Placeholder 4">
            <a:extLst>
              <a:ext uri="{FF2B5EF4-FFF2-40B4-BE49-F238E27FC236}">
                <a16:creationId xmlns:a16="http://schemas.microsoft.com/office/drawing/2014/main" id="{FE5691C9-0FD9-4CD3-87F8-89A4BB6187F1}"/>
              </a:ext>
            </a:extLst>
          </p:cNvPr>
          <p:cNvSpPr>
            <a:spLocks noGrp="1"/>
          </p:cNvSpPr>
          <p:nvPr>
            <p:ph type="sldNum" sz="quarter" idx="11"/>
          </p:nvPr>
        </p:nvSpPr>
        <p:spPr/>
        <p:txBody>
          <a:bodyPr/>
          <a:lstStyle/>
          <a:p>
            <a:pPr>
              <a:defRPr/>
            </a:pPr>
            <a:fld id="{5F4B234B-ADCF-47EA-94FA-1884F3D26864}" type="slidenum">
              <a:rPr lang="en-US" altLang="en-US" smtClean="0"/>
              <a:pPr>
                <a:defRPr/>
              </a:pPr>
              <a:t>94</a:t>
            </a:fld>
            <a:endParaRPr lang="en-US" altLang="en-US"/>
          </a:p>
        </p:txBody>
      </p:sp>
      <p:graphicFrame>
        <p:nvGraphicFramePr>
          <p:cNvPr id="11" name="Table 7">
            <a:extLst>
              <a:ext uri="{FF2B5EF4-FFF2-40B4-BE49-F238E27FC236}">
                <a16:creationId xmlns:a16="http://schemas.microsoft.com/office/drawing/2014/main" id="{595891D6-59FC-4A18-8CA9-91FB45E090BC}"/>
              </a:ext>
            </a:extLst>
          </p:cNvPr>
          <p:cNvGraphicFramePr>
            <a:graphicFrameLocks/>
          </p:cNvGraphicFramePr>
          <p:nvPr>
            <p:extLst>
              <p:ext uri="{D42A27DB-BD31-4B8C-83A1-F6EECF244321}">
                <p14:modId xmlns:p14="http://schemas.microsoft.com/office/powerpoint/2010/main" val="2748870705"/>
              </p:ext>
            </p:extLst>
          </p:nvPr>
        </p:nvGraphicFramePr>
        <p:xfrm>
          <a:off x="1748154" y="1146761"/>
          <a:ext cx="5190492" cy="1854200"/>
        </p:xfrm>
        <a:graphic>
          <a:graphicData uri="http://schemas.openxmlformats.org/drawingml/2006/table">
            <a:tbl>
              <a:tblPr firstRow="1" bandRow="1">
                <a:tableStyleId>{5C22544A-7EE6-4342-B048-85BDC9FD1C3A}</a:tableStyleId>
              </a:tblPr>
              <a:tblGrid>
                <a:gridCol w="2868860">
                  <a:extLst>
                    <a:ext uri="{9D8B030D-6E8A-4147-A177-3AD203B41FA5}">
                      <a16:colId xmlns:a16="http://schemas.microsoft.com/office/drawing/2014/main" val="936799197"/>
                    </a:ext>
                  </a:extLst>
                </a:gridCol>
                <a:gridCol w="2321632">
                  <a:extLst>
                    <a:ext uri="{9D8B030D-6E8A-4147-A177-3AD203B41FA5}">
                      <a16:colId xmlns:a16="http://schemas.microsoft.com/office/drawing/2014/main" val="4216866301"/>
                    </a:ext>
                  </a:extLst>
                </a:gridCol>
              </a:tblGrid>
              <a:tr h="370840">
                <a:tc>
                  <a:txBody>
                    <a:bodyPr/>
                    <a:lstStyle/>
                    <a:p>
                      <a:r>
                        <a:rPr lang="en-US"/>
                        <a:t>Số sản phẩm</a:t>
                      </a:r>
                      <a:endParaRPr lang="en-GB"/>
                    </a:p>
                  </a:txBody>
                  <a:tcPr/>
                </a:tc>
                <a:tc>
                  <a:txBody>
                    <a:bodyPr/>
                    <a:lstStyle/>
                    <a:p>
                      <a:r>
                        <a:rPr lang="en-US"/>
                        <a:t>Đơn giá</a:t>
                      </a:r>
                      <a:endParaRPr lang="en-GB"/>
                    </a:p>
                  </a:txBody>
                  <a:tcPr/>
                </a:tc>
                <a:extLst>
                  <a:ext uri="{0D108BD9-81ED-4DB2-BD59-A6C34878D82A}">
                    <a16:rowId xmlns:a16="http://schemas.microsoft.com/office/drawing/2014/main" val="4111052873"/>
                  </a:ext>
                </a:extLst>
              </a:tr>
              <a:tr h="370840">
                <a:tc>
                  <a:txBody>
                    <a:bodyPr/>
                    <a:lstStyle/>
                    <a:p>
                      <a:r>
                        <a:rPr lang="en-US"/>
                        <a:t>1-199</a:t>
                      </a:r>
                      <a:endParaRPr lang="en-GB"/>
                    </a:p>
                  </a:txBody>
                  <a:tcPr/>
                </a:tc>
                <a:tc>
                  <a:txBody>
                    <a:bodyPr/>
                    <a:lstStyle/>
                    <a:p>
                      <a:r>
                        <a:rPr lang="en-US"/>
                        <a:t>0.5</a:t>
                      </a:r>
                      <a:endParaRPr lang="en-GB"/>
                    </a:p>
                  </a:txBody>
                  <a:tcPr/>
                </a:tc>
                <a:extLst>
                  <a:ext uri="{0D108BD9-81ED-4DB2-BD59-A6C34878D82A}">
                    <a16:rowId xmlns:a16="http://schemas.microsoft.com/office/drawing/2014/main" val="1720665572"/>
                  </a:ext>
                </a:extLst>
              </a:tr>
              <a:tr h="370840">
                <a:tc>
                  <a:txBody>
                    <a:bodyPr/>
                    <a:lstStyle/>
                    <a:p>
                      <a:r>
                        <a:rPr lang="en-US"/>
                        <a:t>200-399</a:t>
                      </a:r>
                      <a:endParaRPr lang="en-GB"/>
                    </a:p>
                  </a:txBody>
                  <a:tcPr/>
                </a:tc>
                <a:tc>
                  <a:txBody>
                    <a:bodyPr/>
                    <a:lstStyle/>
                    <a:p>
                      <a:r>
                        <a:rPr lang="en-US"/>
                        <a:t>0.55</a:t>
                      </a:r>
                      <a:endParaRPr lang="en-GB"/>
                    </a:p>
                  </a:txBody>
                  <a:tcPr/>
                </a:tc>
                <a:extLst>
                  <a:ext uri="{0D108BD9-81ED-4DB2-BD59-A6C34878D82A}">
                    <a16:rowId xmlns:a16="http://schemas.microsoft.com/office/drawing/2014/main" val="3868498909"/>
                  </a:ext>
                </a:extLst>
              </a:tr>
              <a:tr h="370840">
                <a:tc>
                  <a:txBody>
                    <a:bodyPr/>
                    <a:lstStyle/>
                    <a:p>
                      <a:r>
                        <a:rPr lang="en-US"/>
                        <a:t>400-599</a:t>
                      </a:r>
                      <a:endParaRPr lang="en-GB"/>
                    </a:p>
                  </a:txBody>
                  <a:tcPr/>
                </a:tc>
                <a:tc>
                  <a:txBody>
                    <a:bodyPr/>
                    <a:lstStyle/>
                    <a:p>
                      <a:r>
                        <a:rPr lang="en-US"/>
                        <a:t>0.6</a:t>
                      </a:r>
                      <a:endParaRPr lang="en-GB"/>
                    </a:p>
                  </a:txBody>
                  <a:tcPr/>
                </a:tc>
                <a:extLst>
                  <a:ext uri="{0D108BD9-81ED-4DB2-BD59-A6C34878D82A}">
                    <a16:rowId xmlns:a16="http://schemas.microsoft.com/office/drawing/2014/main" val="3475209430"/>
                  </a:ext>
                </a:extLst>
              </a:tr>
              <a:tr h="370840">
                <a:tc>
                  <a:txBody>
                    <a:bodyPr/>
                    <a:lstStyle/>
                    <a:p>
                      <a:r>
                        <a:rPr lang="en-US"/>
                        <a:t>600 trở lên</a:t>
                      </a:r>
                      <a:endParaRPr lang="en-GB"/>
                    </a:p>
                  </a:txBody>
                  <a:tcPr/>
                </a:tc>
                <a:tc>
                  <a:txBody>
                    <a:bodyPr/>
                    <a:lstStyle/>
                    <a:p>
                      <a:r>
                        <a:rPr lang="en-US"/>
                        <a:t>0.65</a:t>
                      </a:r>
                      <a:endParaRPr lang="en-GB"/>
                    </a:p>
                  </a:txBody>
                  <a:tcPr/>
                </a:tc>
                <a:extLst>
                  <a:ext uri="{0D108BD9-81ED-4DB2-BD59-A6C34878D82A}">
                    <a16:rowId xmlns:a16="http://schemas.microsoft.com/office/drawing/2014/main" val="1186402778"/>
                  </a:ext>
                </a:extLst>
              </a:tr>
            </a:tbl>
          </a:graphicData>
        </a:graphic>
      </p:graphicFrame>
      <p:sp>
        <p:nvSpPr>
          <p:cNvPr id="13" name="Content Placeholder 9">
            <a:extLst>
              <a:ext uri="{FF2B5EF4-FFF2-40B4-BE49-F238E27FC236}">
                <a16:creationId xmlns:a16="http://schemas.microsoft.com/office/drawing/2014/main" id="{82C2E0B8-2091-4CA1-BB66-E0D7A390BAC9}"/>
              </a:ext>
            </a:extLst>
          </p:cNvPr>
          <p:cNvSpPr txBox="1">
            <a:spLocks/>
          </p:cNvSpPr>
          <p:nvPr/>
        </p:nvSpPr>
        <p:spPr bwMode="auto">
          <a:xfrm>
            <a:off x="3639183" y="3925081"/>
            <a:ext cx="5190492"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28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4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000">
                <a:solidFill>
                  <a:srgbClr val="0066CC"/>
                </a:solidFill>
                <a:latin typeface="+mn-lt"/>
              </a:defRPr>
            </a:lvl3pPr>
            <a:lvl4pPr marL="1600200" indent="-228600" algn="l" rtl="0" eaLnBrk="0" fontAlgn="base" hangingPunct="0">
              <a:spcBef>
                <a:spcPct val="20000"/>
              </a:spcBef>
              <a:spcAft>
                <a:spcPct val="0"/>
              </a:spcAft>
              <a:buChar char="–"/>
              <a:defRPr sz="1800">
                <a:solidFill>
                  <a:srgbClr val="0066CC"/>
                </a:solidFill>
                <a:latin typeface="+mn-lt"/>
              </a:defRPr>
            </a:lvl4pPr>
            <a:lvl5pPr marL="2057400" indent="-228600" algn="l" rtl="0" eaLnBrk="0" fontAlgn="base" hangingPunct="0">
              <a:spcBef>
                <a:spcPct val="20000"/>
              </a:spcBef>
              <a:spcAft>
                <a:spcPct val="0"/>
              </a:spcAft>
              <a:buChar char="»"/>
              <a:defRPr sz="1800">
                <a:solidFill>
                  <a:srgbClr val="000000"/>
                </a:solidFill>
                <a:latin typeface="+mn-lt"/>
              </a:defRPr>
            </a:lvl5pPr>
            <a:lvl6pPr marL="2514600" indent="-228600" algn="l" rtl="0" fontAlgn="base">
              <a:spcBef>
                <a:spcPct val="20000"/>
              </a:spcBef>
              <a:spcAft>
                <a:spcPct val="0"/>
              </a:spcAft>
              <a:buChar char="»"/>
              <a:defRPr sz="1800">
                <a:solidFill>
                  <a:srgbClr val="000000"/>
                </a:solidFill>
                <a:latin typeface="+mn-lt"/>
              </a:defRPr>
            </a:lvl6pPr>
            <a:lvl7pPr marL="2971800" indent="-228600" algn="l" rtl="0" fontAlgn="base">
              <a:spcBef>
                <a:spcPct val="20000"/>
              </a:spcBef>
              <a:spcAft>
                <a:spcPct val="0"/>
              </a:spcAft>
              <a:buChar char="»"/>
              <a:defRPr sz="1800">
                <a:solidFill>
                  <a:srgbClr val="000000"/>
                </a:solidFill>
                <a:latin typeface="+mn-lt"/>
              </a:defRPr>
            </a:lvl7pPr>
            <a:lvl8pPr marL="3429000" indent="-228600" algn="l" rtl="0" fontAlgn="base">
              <a:spcBef>
                <a:spcPct val="20000"/>
              </a:spcBef>
              <a:spcAft>
                <a:spcPct val="0"/>
              </a:spcAft>
              <a:buChar char="»"/>
              <a:defRPr sz="1800">
                <a:solidFill>
                  <a:srgbClr val="000000"/>
                </a:solidFill>
                <a:latin typeface="+mn-lt"/>
              </a:defRPr>
            </a:lvl8pPr>
            <a:lvl9pPr marL="3886200" indent="-228600" algn="l" rtl="0" fontAlgn="base">
              <a:spcBef>
                <a:spcPct val="20000"/>
              </a:spcBef>
              <a:spcAft>
                <a:spcPct val="0"/>
              </a:spcAft>
              <a:buChar char="»"/>
              <a:defRPr sz="1800">
                <a:solidFill>
                  <a:srgbClr val="000000"/>
                </a:solidFill>
                <a:latin typeface="+mn-lt"/>
              </a:defRPr>
            </a:lvl9pPr>
          </a:lstStyle>
          <a:p>
            <a:endParaRPr lang="en-US" kern="0"/>
          </a:p>
          <a:p>
            <a:pPr lvl="2"/>
            <a:r>
              <a:rPr lang="en-US" kern="0"/>
              <a:t>Hãy tính và xuất ra lương của từng nhân viên. So sánh và xuất ra thông báo nhân viên nào có số sản phẩm nhiều hơn và nhiều hơn bao nhiêu. Dùng 2 cách so sánh: dung hàm LonHon và không dung hàm LonHon </a:t>
            </a:r>
            <a:endParaRPr lang="en-GB" kern="0"/>
          </a:p>
        </p:txBody>
      </p:sp>
      <p:sp>
        <p:nvSpPr>
          <p:cNvPr id="14" name="Content Placeholder 9">
            <a:extLst>
              <a:ext uri="{FF2B5EF4-FFF2-40B4-BE49-F238E27FC236}">
                <a16:creationId xmlns:a16="http://schemas.microsoft.com/office/drawing/2014/main" id="{C8DC2273-F197-4B26-91C2-B3A89CF75697}"/>
              </a:ext>
            </a:extLst>
          </p:cNvPr>
          <p:cNvSpPr txBox="1">
            <a:spLocks/>
          </p:cNvSpPr>
          <p:nvPr/>
        </p:nvSpPr>
        <p:spPr bwMode="auto">
          <a:xfrm>
            <a:off x="3639183" y="2173898"/>
            <a:ext cx="5190492" cy="2045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6600"/>
              </a:buClr>
              <a:buSzPct val="115000"/>
              <a:buFont typeface="Wingdings" panose="05000000000000000000" pitchFamily="2" charset="2"/>
              <a:buChar char="q"/>
              <a:defRPr sz="2800" b="1">
                <a:solidFill>
                  <a:srgbClr val="002060"/>
                </a:solidFill>
                <a:latin typeface="+mn-lt"/>
                <a:ea typeface="+mn-ea"/>
                <a:cs typeface="+mn-cs"/>
              </a:defRPr>
            </a:lvl1pPr>
            <a:lvl2pPr marL="742950" indent="-285750" algn="l" rtl="0" eaLnBrk="0" fontAlgn="base" hangingPunct="0">
              <a:spcBef>
                <a:spcPct val="20000"/>
              </a:spcBef>
              <a:spcAft>
                <a:spcPct val="0"/>
              </a:spcAft>
              <a:buClr>
                <a:srgbClr val="006600"/>
              </a:buClr>
              <a:buFont typeface="Wingdings" panose="05000000000000000000" pitchFamily="2" charset="2"/>
              <a:buChar char="§"/>
              <a:defRPr sz="2400">
                <a:solidFill>
                  <a:srgbClr val="002060"/>
                </a:solidFill>
                <a:latin typeface="+mn-lt"/>
              </a:defRPr>
            </a:lvl2pPr>
            <a:lvl3pPr marL="1143000" indent="-228600" algn="l" rtl="0" eaLnBrk="0" fontAlgn="base" hangingPunct="0">
              <a:spcBef>
                <a:spcPct val="20000"/>
              </a:spcBef>
              <a:spcAft>
                <a:spcPct val="0"/>
              </a:spcAft>
              <a:buClr>
                <a:srgbClr val="006600"/>
              </a:buClr>
              <a:buChar char="•"/>
              <a:defRPr sz="2000">
                <a:solidFill>
                  <a:srgbClr val="0066CC"/>
                </a:solidFill>
                <a:latin typeface="+mn-lt"/>
              </a:defRPr>
            </a:lvl3pPr>
            <a:lvl4pPr marL="1600200" indent="-228600" algn="l" rtl="0" eaLnBrk="0" fontAlgn="base" hangingPunct="0">
              <a:spcBef>
                <a:spcPct val="20000"/>
              </a:spcBef>
              <a:spcAft>
                <a:spcPct val="0"/>
              </a:spcAft>
              <a:buChar char="–"/>
              <a:defRPr sz="1800">
                <a:solidFill>
                  <a:srgbClr val="0066CC"/>
                </a:solidFill>
                <a:latin typeface="+mn-lt"/>
              </a:defRPr>
            </a:lvl4pPr>
            <a:lvl5pPr marL="2057400" indent="-228600" algn="l" rtl="0" eaLnBrk="0" fontAlgn="base" hangingPunct="0">
              <a:spcBef>
                <a:spcPct val="20000"/>
              </a:spcBef>
              <a:spcAft>
                <a:spcPct val="0"/>
              </a:spcAft>
              <a:buChar char="»"/>
              <a:defRPr sz="1800">
                <a:solidFill>
                  <a:srgbClr val="000000"/>
                </a:solidFill>
                <a:latin typeface="+mn-lt"/>
              </a:defRPr>
            </a:lvl5pPr>
            <a:lvl6pPr marL="2514600" indent="-228600" algn="l" rtl="0" fontAlgn="base">
              <a:spcBef>
                <a:spcPct val="20000"/>
              </a:spcBef>
              <a:spcAft>
                <a:spcPct val="0"/>
              </a:spcAft>
              <a:buChar char="»"/>
              <a:defRPr sz="1800">
                <a:solidFill>
                  <a:srgbClr val="000000"/>
                </a:solidFill>
                <a:latin typeface="+mn-lt"/>
              </a:defRPr>
            </a:lvl6pPr>
            <a:lvl7pPr marL="2971800" indent="-228600" algn="l" rtl="0" fontAlgn="base">
              <a:spcBef>
                <a:spcPct val="20000"/>
              </a:spcBef>
              <a:spcAft>
                <a:spcPct val="0"/>
              </a:spcAft>
              <a:buChar char="»"/>
              <a:defRPr sz="1800">
                <a:solidFill>
                  <a:srgbClr val="000000"/>
                </a:solidFill>
                <a:latin typeface="+mn-lt"/>
              </a:defRPr>
            </a:lvl7pPr>
            <a:lvl8pPr marL="3429000" indent="-228600" algn="l" rtl="0" fontAlgn="base">
              <a:spcBef>
                <a:spcPct val="20000"/>
              </a:spcBef>
              <a:spcAft>
                <a:spcPct val="0"/>
              </a:spcAft>
              <a:buChar char="»"/>
              <a:defRPr sz="1800">
                <a:solidFill>
                  <a:srgbClr val="000000"/>
                </a:solidFill>
                <a:latin typeface="+mn-lt"/>
              </a:defRPr>
            </a:lvl8pPr>
            <a:lvl9pPr marL="3886200" indent="-228600" algn="l" rtl="0" fontAlgn="base">
              <a:spcBef>
                <a:spcPct val="20000"/>
              </a:spcBef>
              <a:spcAft>
                <a:spcPct val="0"/>
              </a:spcAft>
              <a:buChar char="»"/>
              <a:defRPr sz="1800">
                <a:solidFill>
                  <a:srgbClr val="000000"/>
                </a:solidFill>
                <a:latin typeface="+mn-lt"/>
              </a:defRPr>
            </a:lvl9pPr>
          </a:lstStyle>
          <a:p>
            <a:endParaRPr lang="en-US" kern="0"/>
          </a:p>
          <a:p>
            <a:endParaRPr lang="en-US" kern="0"/>
          </a:p>
          <a:p>
            <a:pPr lvl="2"/>
            <a:r>
              <a:rPr lang="en-US" kern="0"/>
              <a:t>Cho người dùng nhập vào 2 nhân viên, mỗi nhân viên nhập vào họ, tên, số sản phẩm của họ </a:t>
            </a:r>
          </a:p>
        </p:txBody>
      </p:sp>
    </p:spTree>
    <p:extLst>
      <p:ext uri="{BB962C8B-B14F-4D97-AF65-F5344CB8AC3E}">
        <p14:creationId xmlns:p14="http://schemas.microsoft.com/office/powerpoint/2010/main" val="1849471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D9FF36-F39C-4682-93BA-70CC08E3A2A1}"/>
              </a:ext>
            </a:extLst>
          </p:cNvPr>
          <p:cNvSpPr>
            <a:spLocks noGrp="1"/>
          </p:cNvSpPr>
          <p:nvPr>
            <p:ph type="title"/>
          </p:nvPr>
        </p:nvSpPr>
        <p:spPr/>
        <p:txBody>
          <a:bodyPr/>
          <a:lstStyle/>
          <a:p>
            <a:r>
              <a:rPr lang="en-US"/>
              <a:t>Bài tập rèn luyện 2 </a:t>
            </a:r>
            <a:r>
              <a:rPr lang="en-US" baseline="30000">
                <a:solidFill>
                  <a:schemeClr val="bg1">
                    <a:lumMod val="75000"/>
                  </a:schemeClr>
                </a:solidFill>
              </a:rPr>
              <a:t>[16]</a:t>
            </a:r>
            <a:endParaRPr lang="en-GB"/>
          </a:p>
        </p:txBody>
      </p:sp>
      <p:sp>
        <p:nvSpPr>
          <p:cNvPr id="5" name="Date Placeholder 4">
            <a:extLst>
              <a:ext uri="{FF2B5EF4-FFF2-40B4-BE49-F238E27FC236}">
                <a16:creationId xmlns:a16="http://schemas.microsoft.com/office/drawing/2014/main" id="{97F4FE23-E438-41D4-8901-2714C996846B}"/>
              </a:ext>
            </a:extLst>
          </p:cNvPr>
          <p:cNvSpPr>
            <a:spLocks noGrp="1"/>
          </p:cNvSpPr>
          <p:nvPr>
            <p:ph type="dt" sz="half" idx="10"/>
          </p:nvPr>
        </p:nvSpPr>
        <p:spPr/>
        <p:txBody>
          <a:bodyPr/>
          <a:lstStyle/>
          <a:p>
            <a:pPr>
              <a:defRPr/>
            </a:pPr>
            <a:r>
              <a:rPr lang="en-US"/>
              <a:t>Chương 2-Lập trình hướng đối tượng với Java</a:t>
            </a:r>
          </a:p>
        </p:txBody>
      </p:sp>
      <p:sp>
        <p:nvSpPr>
          <p:cNvPr id="6" name="Slide Number Placeholder 5">
            <a:extLst>
              <a:ext uri="{FF2B5EF4-FFF2-40B4-BE49-F238E27FC236}">
                <a16:creationId xmlns:a16="http://schemas.microsoft.com/office/drawing/2014/main" id="{8AB40E83-22C3-4B9C-9BDB-3ED074BADD5E}"/>
              </a:ext>
            </a:extLst>
          </p:cNvPr>
          <p:cNvSpPr>
            <a:spLocks noGrp="1"/>
          </p:cNvSpPr>
          <p:nvPr>
            <p:ph type="sldNum" sz="quarter" idx="11"/>
          </p:nvPr>
        </p:nvSpPr>
        <p:spPr/>
        <p:txBody>
          <a:bodyPr/>
          <a:lstStyle/>
          <a:p>
            <a:pPr>
              <a:defRPr/>
            </a:pPr>
            <a:fld id="{2C0E3F87-66AE-47F0-938F-21FABEB948F5}" type="slidenum">
              <a:rPr lang="en-US" altLang="en-US" smtClean="0"/>
              <a:pPr>
                <a:defRPr/>
              </a:pPr>
              <a:t>95</a:t>
            </a:fld>
            <a:endParaRPr lang="en-US" altLang="en-US"/>
          </a:p>
        </p:txBody>
      </p:sp>
      <p:pic>
        <p:nvPicPr>
          <p:cNvPr id="4" name="Content Placeholder 3">
            <a:extLst>
              <a:ext uri="{FF2B5EF4-FFF2-40B4-BE49-F238E27FC236}">
                <a16:creationId xmlns:a16="http://schemas.microsoft.com/office/drawing/2014/main" id="{14AC3932-06E6-48A7-B09C-559EAACAAB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556" y="1120325"/>
            <a:ext cx="5788775" cy="5220150"/>
          </a:xfrm>
        </p:spPr>
      </p:pic>
    </p:spTree>
    <p:extLst>
      <p:ext uri="{BB962C8B-B14F-4D97-AF65-F5344CB8AC3E}">
        <p14:creationId xmlns:p14="http://schemas.microsoft.com/office/powerpoint/2010/main" val="885735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D9FF36-F39C-4682-93BA-70CC08E3A2A1}"/>
              </a:ext>
            </a:extLst>
          </p:cNvPr>
          <p:cNvSpPr>
            <a:spLocks noGrp="1"/>
          </p:cNvSpPr>
          <p:nvPr>
            <p:ph type="title"/>
          </p:nvPr>
        </p:nvSpPr>
        <p:spPr/>
        <p:txBody>
          <a:bodyPr/>
          <a:lstStyle/>
          <a:p>
            <a:r>
              <a:rPr lang="en-US"/>
              <a:t>Bài tập rèn luyện 3 </a:t>
            </a:r>
            <a:r>
              <a:rPr lang="en-US" baseline="30000">
                <a:solidFill>
                  <a:schemeClr val="bg1">
                    <a:lumMod val="75000"/>
                  </a:schemeClr>
                </a:solidFill>
              </a:rPr>
              <a:t>[16]</a:t>
            </a:r>
            <a:endParaRPr lang="en-GB"/>
          </a:p>
        </p:txBody>
      </p:sp>
      <p:sp>
        <p:nvSpPr>
          <p:cNvPr id="5" name="Date Placeholder 4">
            <a:extLst>
              <a:ext uri="{FF2B5EF4-FFF2-40B4-BE49-F238E27FC236}">
                <a16:creationId xmlns:a16="http://schemas.microsoft.com/office/drawing/2014/main" id="{97F4FE23-E438-41D4-8901-2714C996846B}"/>
              </a:ext>
            </a:extLst>
          </p:cNvPr>
          <p:cNvSpPr>
            <a:spLocks noGrp="1"/>
          </p:cNvSpPr>
          <p:nvPr>
            <p:ph type="dt" sz="half" idx="10"/>
          </p:nvPr>
        </p:nvSpPr>
        <p:spPr/>
        <p:txBody>
          <a:bodyPr/>
          <a:lstStyle/>
          <a:p>
            <a:pPr>
              <a:defRPr/>
            </a:pPr>
            <a:r>
              <a:rPr lang="en-US"/>
              <a:t>Chương 2-Lập trình hướng đối tượng với Java</a:t>
            </a:r>
          </a:p>
        </p:txBody>
      </p:sp>
      <p:sp>
        <p:nvSpPr>
          <p:cNvPr id="6" name="Slide Number Placeholder 5">
            <a:extLst>
              <a:ext uri="{FF2B5EF4-FFF2-40B4-BE49-F238E27FC236}">
                <a16:creationId xmlns:a16="http://schemas.microsoft.com/office/drawing/2014/main" id="{8AB40E83-22C3-4B9C-9BDB-3ED074BADD5E}"/>
              </a:ext>
            </a:extLst>
          </p:cNvPr>
          <p:cNvSpPr>
            <a:spLocks noGrp="1"/>
          </p:cNvSpPr>
          <p:nvPr>
            <p:ph type="sldNum" sz="quarter" idx="11"/>
          </p:nvPr>
        </p:nvSpPr>
        <p:spPr/>
        <p:txBody>
          <a:bodyPr/>
          <a:lstStyle/>
          <a:p>
            <a:pPr>
              <a:defRPr/>
            </a:pPr>
            <a:fld id="{2C0E3F87-66AE-47F0-938F-21FABEB948F5}" type="slidenum">
              <a:rPr lang="en-US" altLang="en-US" smtClean="0"/>
              <a:pPr>
                <a:defRPr/>
              </a:pPr>
              <a:t>96</a:t>
            </a:fld>
            <a:endParaRPr lang="en-US" altLang="en-US"/>
          </a:p>
        </p:txBody>
      </p:sp>
      <p:pic>
        <p:nvPicPr>
          <p:cNvPr id="8" name="Content Placeholder 7">
            <a:extLst>
              <a:ext uri="{FF2B5EF4-FFF2-40B4-BE49-F238E27FC236}">
                <a16:creationId xmlns:a16="http://schemas.microsoft.com/office/drawing/2014/main" id="{ACB2FB43-7687-4740-B099-383A348671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5663" y="1092200"/>
            <a:ext cx="6091748" cy="5248275"/>
          </a:xfrm>
        </p:spPr>
      </p:pic>
    </p:spTree>
    <p:extLst>
      <p:ext uri="{BB962C8B-B14F-4D97-AF65-F5344CB8AC3E}">
        <p14:creationId xmlns:p14="http://schemas.microsoft.com/office/powerpoint/2010/main" val="3467980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WordArt 6">
            <a:extLst>
              <a:ext uri="{FF2B5EF4-FFF2-40B4-BE49-F238E27FC236}">
                <a16:creationId xmlns:a16="http://schemas.microsoft.com/office/drawing/2014/main" id="{3C47637E-8A75-4B66-B4CB-56A1B8C48964}"/>
              </a:ext>
            </a:extLst>
          </p:cNvPr>
          <p:cNvSpPr>
            <a:spLocks noChangeArrowheads="1" noChangeShapeType="1" noTextEdit="1"/>
          </p:cNvSpPr>
          <p:nvPr/>
        </p:nvSpPr>
        <p:spPr bwMode="gray">
          <a:xfrm>
            <a:off x="3867150" y="3200400"/>
            <a:ext cx="4343400" cy="609600"/>
          </a:xfrm>
          <a:prstGeom prst="rect">
            <a:avLst/>
          </a:prstGeom>
        </p:spPr>
        <p:txBody>
          <a:bodyPr wrap="none" fromWordArt="1">
            <a:prstTxWarp prst="textDeflate">
              <a:avLst>
                <a:gd name="adj" fmla="val 0"/>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3600" b="1" i="0" u="none" strike="noStrike" kern="10" cap="none" spc="0" normalizeH="0" baseline="0" noProof="0">
                <a:ln w="28575">
                  <a:solidFill>
                    <a:srgbClr val="FFFFFF"/>
                  </a:solidFill>
                  <a:round/>
                  <a:headEnd/>
                  <a:tailEnd/>
                </a:ln>
                <a:gradFill rotWithShape="1">
                  <a:gsLst>
                    <a:gs pos="0">
                      <a:srgbClr val="17406D"/>
                    </a:gs>
                    <a:gs pos="100000">
                      <a:srgbClr val="0F6FC6"/>
                    </a:gs>
                  </a:gsLst>
                  <a:lin ang="0" scaled="1"/>
                </a:gradFill>
                <a:effectLst>
                  <a:outerShdw dist="71842" dir="2700000" algn="ctr" rotWithShape="0">
                    <a:prstClr val="black">
                      <a:alpha val="50000"/>
                    </a:prstClr>
                  </a:outerShdw>
                </a:effectLst>
                <a:uLnTx/>
                <a:uFillTx/>
                <a:latin typeface="Arial" panose="020B0604020202020204" pitchFamily="34" charset="0"/>
                <a:ea typeface="+mn-ea"/>
                <a:cs typeface="Arial" panose="020B0604020202020204" pitchFamily="34" charset="0"/>
              </a:rPr>
              <a:t>Stop!</a:t>
            </a:r>
          </a:p>
        </p:txBody>
      </p:sp>
      <p:pic>
        <p:nvPicPr>
          <p:cNvPr id="9" name="Picture 2" descr="http://www.iconhot.com/icon/png/2s-space-emotions-v2/256/question.png">
            <a:extLst>
              <a:ext uri="{FF2B5EF4-FFF2-40B4-BE49-F238E27FC236}">
                <a16:creationId xmlns:a16="http://schemas.microsoft.com/office/drawing/2014/main" id="{4961D79D-7739-475D-8CB1-BB2ECAA9D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197" y="38100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15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cdb2004146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db2004146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46l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cdb2004146l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cdb2004146l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cdb2004146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db2004146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db2004146l 1">
        <a:dk1>
          <a:srgbClr val="48806B"/>
        </a:dk1>
        <a:lt1>
          <a:srgbClr val="FFFFFF"/>
        </a:lt1>
        <a:dk2>
          <a:srgbClr val="77956D"/>
        </a:dk2>
        <a:lt2>
          <a:srgbClr val="C0C0C0"/>
        </a:lt2>
        <a:accent1>
          <a:srgbClr val="6BB9C3"/>
        </a:accent1>
        <a:accent2>
          <a:srgbClr val="E7BA15"/>
        </a:accent2>
        <a:accent3>
          <a:srgbClr val="FFFFFF"/>
        </a:accent3>
        <a:accent4>
          <a:srgbClr val="3C6C5A"/>
        </a:accent4>
        <a:accent5>
          <a:srgbClr val="BAD9DE"/>
        </a:accent5>
        <a:accent6>
          <a:srgbClr val="D1A812"/>
        </a:accent6>
        <a:hlink>
          <a:srgbClr val="76C14D"/>
        </a:hlink>
        <a:folHlink>
          <a:srgbClr val="B0C29C"/>
        </a:folHlink>
      </a:clrScheme>
      <a:clrMap bg1="lt1" tx1="dk1" bg2="lt2" tx2="dk2" accent1="accent1" accent2="accent2" accent3="accent3" accent4="accent4" accent5="accent5" accent6="accent6" hlink="hlink" folHlink="folHlink"/>
    </a:extraClrScheme>
    <a:extraClrScheme>
      <a:clrScheme name="cdb2004146l 2">
        <a:dk1>
          <a:srgbClr val="5F5F5F"/>
        </a:dk1>
        <a:lt1>
          <a:srgbClr val="FFFFFF"/>
        </a:lt1>
        <a:dk2>
          <a:srgbClr val="8D8D8D"/>
        </a:dk2>
        <a:lt2>
          <a:srgbClr val="C0C0C0"/>
        </a:lt2>
        <a:accent1>
          <a:srgbClr val="8EC072"/>
        </a:accent1>
        <a:accent2>
          <a:srgbClr val="5DB8CD"/>
        </a:accent2>
        <a:accent3>
          <a:srgbClr val="FFFFFF"/>
        </a:accent3>
        <a:accent4>
          <a:srgbClr val="505050"/>
        </a:accent4>
        <a:accent5>
          <a:srgbClr val="C6DCBC"/>
        </a:accent5>
        <a:accent6>
          <a:srgbClr val="53A6BA"/>
        </a:accent6>
        <a:hlink>
          <a:srgbClr val="D68B40"/>
        </a:hlink>
        <a:folHlink>
          <a:srgbClr val="D5D179"/>
        </a:folHlink>
      </a:clrScheme>
      <a:clrMap bg1="lt1" tx1="dk1" bg2="lt2" tx2="dk2" accent1="accent1" accent2="accent2" accent3="accent3" accent4="accent4" accent5="accent5" accent6="accent6" hlink="hlink" folHlink="folHlink"/>
    </a:extraClrScheme>
    <a:extraClrScheme>
      <a:clrScheme name="cdb2004146l 3">
        <a:dk1>
          <a:srgbClr val="003366"/>
        </a:dk1>
        <a:lt1>
          <a:srgbClr val="FFFFFF"/>
        </a:lt1>
        <a:dk2>
          <a:srgbClr val="5086C2"/>
        </a:dk2>
        <a:lt2>
          <a:srgbClr val="C0C0C0"/>
        </a:lt2>
        <a:accent1>
          <a:srgbClr val="DE8848"/>
        </a:accent1>
        <a:accent2>
          <a:srgbClr val="85BA54"/>
        </a:accent2>
        <a:accent3>
          <a:srgbClr val="FFFFFF"/>
        </a:accent3>
        <a:accent4>
          <a:srgbClr val="002A56"/>
        </a:accent4>
        <a:accent5>
          <a:srgbClr val="ECC3B1"/>
        </a:accent5>
        <a:accent6>
          <a:srgbClr val="78A84B"/>
        </a:accent6>
        <a:hlink>
          <a:srgbClr val="4C59D2"/>
        </a:hlink>
        <a:folHlink>
          <a:srgbClr val="A0B5C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6929</TotalTime>
  <Words>8278</Words>
  <Application>Microsoft Office PowerPoint</Application>
  <PresentationFormat>On-screen Show (4:3)</PresentationFormat>
  <Paragraphs>1176</Paragraphs>
  <Slides>97</Slides>
  <Notes>65</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.VnBook-Antiqua</vt:lpstr>
      <vt:lpstr>Arial</vt:lpstr>
      <vt:lpstr>Cambria</vt:lpstr>
      <vt:lpstr>Consolas</vt:lpstr>
      <vt:lpstr>Courier New</vt:lpstr>
      <vt:lpstr>Symbol</vt:lpstr>
      <vt:lpstr>Times New Roman</vt:lpstr>
      <vt:lpstr>Verdana</vt:lpstr>
      <vt:lpstr>Wingdings</vt:lpstr>
      <vt:lpstr>2_cdb2004146l</vt:lpstr>
      <vt:lpstr>3_cdb2004146l</vt:lpstr>
      <vt:lpstr>LẬP TRÌNH  HƯỚNG ĐỐI TƯỢNG  VỚI JAVA</vt:lpstr>
      <vt:lpstr>NỘI DUNG CHƯƠNG 2 –phần 1</vt:lpstr>
      <vt:lpstr>NỘI DUNG CHƯƠNG 2 –phần 2</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khái niệm về hướng đối tượng [1]</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Các quy tắc khi khai báo lớp [2]</vt:lpstr>
      <vt:lpstr>Phương thức (Method)</vt:lpstr>
      <vt:lpstr>Các loại phương thức [3]</vt:lpstr>
      <vt:lpstr>Các loại phương thức [3]</vt:lpstr>
      <vt:lpstr>Các loại phương thức – ví dụ [3]</vt:lpstr>
      <vt:lpstr>Overloading method [4]</vt:lpstr>
      <vt:lpstr>Overloading method [4]</vt:lpstr>
      <vt:lpstr>PowerPoint Presentation</vt:lpstr>
      <vt:lpstr>Overloading method [4]</vt:lpstr>
      <vt:lpstr>Overloading method [4]</vt:lpstr>
      <vt:lpstr>Overloading method [4]</vt:lpstr>
      <vt:lpstr>Tham chiếu This [5]</vt:lpstr>
      <vt:lpstr>Tham chiếu This [5]</vt:lpstr>
      <vt:lpstr>Tham chiếu This [5]</vt:lpstr>
      <vt:lpstr>Tham chiếu This [5]</vt:lpstr>
      <vt:lpstr>Tham chiếu This [5]</vt:lpstr>
      <vt:lpstr>Alias và cơ chế gom rác tự động [6]</vt:lpstr>
      <vt:lpstr>Alias và cơ chế gom rác tự động [6]</vt:lpstr>
      <vt:lpstr>Các thành phần static [7]</vt:lpstr>
      <vt:lpstr>Các thành phần static [7]</vt:lpstr>
      <vt:lpstr>Các thành phần static [7]</vt:lpstr>
      <vt:lpstr>Các thành phần static [7]</vt:lpstr>
      <vt:lpstr>Các thành phần static [7]</vt:lpstr>
      <vt:lpstr>Các thành phần static [7]</vt:lpstr>
      <vt:lpstr>Các thành phần static [7]</vt:lpstr>
      <vt:lpstr>Khái niệm về kế thừa, lợi ích của kế thừa [8]</vt:lpstr>
      <vt:lpstr>Khái niệm về kế thừa, lợi ích của kế thừa [8]</vt:lpstr>
      <vt:lpstr>Khái niệm về kế thừa, lợi ích của kế thừa [8]</vt:lpstr>
      <vt:lpstr>Khái niệm về kế thừa, lợi ích của kế thừa [8]</vt:lpstr>
      <vt:lpstr>Khái niệm về kế thừa, lợi ích của kế thừa [8]</vt:lpstr>
      <vt:lpstr>Kỹ thuật viết kế thừa từ Class [9]</vt:lpstr>
      <vt:lpstr>Kỹ thuật viết kế thừa từ Class [9]</vt:lpstr>
      <vt:lpstr>Kỹ thuật viết kế thừa từ Class [9]</vt:lpstr>
      <vt:lpstr>PowerPoint Presentation</vt:lpstr>
      <vt:lpstr>PowerPoint Presentation</vt:lpstr>
      <vt:lpstr>Kỹ thuật viết kế thừa từ Class [9]</vt:lpstr>
      <vt:lpstr>Kỹ thuật viết kế thừa từ Class [9]</vt:lpstr>
      <vt:lpstr>Kỹ thuật viết kế thừa từ Class [9]</vt:lpstr>
      <vt:lpstr>Kỹ thuật viết kế thừa từ Class [9]</vt:lpstr>
      <vt:lpstr>Kỹ thuật viết kế thừa từ Class [9]</vt:lpstr>
      <vt:lpstr>Kỹ thuật viết kế thừa từ Interface [10]</vt:lpstr>
      <vt:lpstr>Kỹ thuật viết kế thừa từ Interface [10]</vt:lpstr>
      <vt:lpstr>Kỹ thuật viết kế thừa từ Interface [10]</vt:lpstr>
      <vt:lpstr>Kỹ thuật viết kế thừa từ Interface [10]</vt:lpstr>
      <vt:lpstr>Kỹ thuật viết kế thừa từ Interface [10]</vt:lpstr>
      <vt:lpstr>Kỹ thuật viết kế thừa từ Interface [10]</vt:lpstr>
      <vt:lpstr>Overriding Method [11]</vt:lpstr>
      <vt:lpstr>Overriding Method [11]</vt:lpstr>
      <vt:lpstr>Tính đa hình [12]</vt:lpstr>
      <vt:lpstr>Tính đa hình [12]</vt:lpstr>
      <vt:lpstr>Tính đa hình [12]</vt:lpstr>
      <vt:lpstr>Tính đa hình [12]</vt:lpstr>
      <vt:lpstr>Xử lý ngoại lệ</vt:lpstr>
      <vt:lpstr>Xử lý ngoại lệ</vt:lpstr>
      <vt:lpstr>Xử lý ngoại lệ</vt:lpstr>
      <vt:lpstr>Xử lý ngoại lệ</vt:lpstr>
      <vt:lpstr>Xử lý ngoại lệ - ví dụ</vt:lpstr>
      <vt:lpstr>Xử lý ngoại lệ - ví dụ</vt:lpstr>
      <vt:lpstr>Xử lý ngoại lệ</vt:lpstr>
      <vt:lpstr>Bài tập rèn luyện 1 [15]</vt:lpstr>
      <vt:lpstr>Bài tập rèn luyện 1 [15]</vt:lpstr>
      <vt:lpstr>Bài tập rèn luyện 2 [16]</vt:lpstr>
      <vt:lpstr>Bài tập rèn luyện 3 [16]</vt:lpstr>
      <vt:lpstr>PowerPoint Presentation</vt:lpstr>
    </vt:vector>
  </TitlesOfParts>
  <Company>Presentation Magazine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Note pad and pen business PowerPoint template</dc:title>
  <dc:creator>Presentation Magazine</dc:creator>
  <cp:lastModifiedBy>Trinh Bùi</cp:lastModifiedBy>
  <cp:revision>391</cp:revision>
  <dcterms:modified xsi:type="dcterms:W3CDTF">2022-01-05T04:36:53Z</dcterms:modified>
</cp:coreProperties>
</file>